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3" r:id="rId1"/>
    <p:sldMasterId id="2147483832" r:id="rId2"/>
    <p:sldMasterId id="2147483844" r:id="rId3"/>
  </p:sldMasterIdLst>
  <p:notesMasterIdLst>
    <p:notesMasterId r:id="rId23"/>
  </p:notesMasterIdLst>
  <p:handoutMasterIdLst>
    <p:handoutMasterId r:id="rId24"/>
  </p:handoutMasterIdLst>
  <p:sldIdLst>
    <p:sldId id="637" r:id="rId4"/>
    <p:sldId id="606" r:id="rId5"/>
    <p:sldId id="565" r:id="rId6"/>
    <p:sldId id="621" r:id="rId7"/>
    <p:sldId id="604" r:id="rId8"/>
    <p:sldId id="639" r:id="rId9"/>
    <p:sldId id="610" r:id="rId10"/>
    <p:sldId id="625" r:id="rId11"/>
    <p:sldId id="628" r:id="rId12"/>
    <p:sldId id="607" r:id="rId13"/>
    <p:sldId id="631" r:id="rId14"/>
    <p:sldId id="641" r:id="rId15"/>
    <p:sldId id="634" r:id="rId16"/>
    <p:sldId id="640" r:id="rId17"/>
    <p:sldId id="632" r:id="rId18"/>
    <p:sldId id="642" r:id="rId19"/>
    <p:sldId id="643" r:id="rId20"/>
    <p:sldId id="633" r:id="rId21"/>
    <p:sldId id="635" r:id="rId22"/>
  </p:sldIdLst>
  <p:sldSz cx="9144000" cy="6858000" type="screen4x3"/>
  <p:notesSz cx="6769100" cy="9906000"/>
  <p:defaultTextStyle>
    <a:defPPr>
      <a:defRPr lang="ru-RU"/>
    </a:defPPr>
    <a:lvl1pPr algn="l" rtl="0" fontAlgn="base">
      <a:spcBef>
        <a:spcPct val="0"/>
      </a:spcBef>
      <a:spcAft>
        <a:spcPct val="0"/>
      </a:spcAft>
      <a:defRPr sz="1200" kern="1200">
        <a:solidFill>
          <a:srgbClr val="5F5F5F"/>
        </a:solidFill>
        <a:latin typeface="Arial" charset="0"/>
        <a:ea typeface="+mn-ea"/>
        <a:cs typeface="Arial" charset="0"/>
      </a:defRPr>
    </a:lvl1pPr>
    <a:lvl2pPr marL="457200" algn="l" rtl="0" fontAlgn="base">
      <a:spcBef>
        <a:spcPct val="0"/>
      </a:spcBef>
      <a:spcAft>
        <a:spcPct val="0"/>
      </a:spcAft>
      <a:defRPr sz="1200" kern="1200">
        <a:solidFill>
          <a:srgbClr val="5F5F5F"/>
        </a:solidFill>
        <a:latin typeface="Arial" charset="0"/>
        <a:ea typeface="+mn-ea"/>
        <a:cs typeface="Arial" charset="0"/>
      </a:defRPr>
    </a:lvl2pPr>
    <a:lvl3pPr marL="914400" algn="l" rtl="0" fontAlgn="base">
      <a:spcBef>
        <a:spcPct val="0"/>
      </a:spcBef>
      <a:spcAft>
        <a:spcPct val="0"/>
      </a:spcAft>
      <a:defRPr sz="1200" kern="1200">
        <a:solidFill>
          <a:srgbClr val="5F5F5F"/>
        </a:solidFill>
        <a:latin typeface="Arial" charset="0"/>
        <a:ea typeface="+mn-ea"/>
        <a:cs typeface="Arial" charset="0"/>
      </a:defRPr>
    </a:lvl3pPr>
    <a:lvl4pPr marL="1371600" algn="l" rtl="0" fontAlgn="base">
      <a:spcBef>
        <a:spcPct val="0"/>
      </a:spcBef>
      <a:spcAft>
        <a:spcPct val="0"/>
      </a:spcAft>
      <a:defRPr sz="1200" kern="1200">
        <a:solidFill>
          <a:srgbClr val="5F5F5F"/>
        </a:solidFill>
        <a:latin typeface="Arial" charset="0"/>
        <a:ea typeface="+mn-ea"/>
        <a:cs typeface="Arial" charset="0"/>
      </a:defRPr>
    </a:lvl4pPr>
    <a:lvl5pPr marL="1828800" algn="l" rtl="0" fontAlgn="base">
      <a:spcBef>
        <a:spcPct val="0"/>
      </a:spcBef>
      <a:spcAft>
        <a:spcPct val="0"/>
      </a:spcAft>
      <a:defRPr sz="1200" kern="1200">
        <a:solidFill>
          <a:srgbClr val="5F5F5F"/>
        </a:solidFill>
        <a:latin typeface="Arial" charset="0"/>
        <a:ea typeface="+mn-ea"/>
        <a:cs typeface="Arial" charset="0"/>
      </a:defRPr>
    </a:lvl5pPr>
    <a:lvl6pPr marL="2286000" algn="l" defTabSz="914400" rtl="0" eaLnBrk="1" latinLnBrk="0" hangingPunct="1">
      <a:defRPr sz="1200" kern="1200">
        <a:solidFill>
          <a:srgbClr val="5F5F5F"/>
        </a:solidFill>
        <a:latin typeface="Arial" charset="0"/>
        <a:ea typeface="+mn-ea"/>
        <a:cs typeface="Arial" charset="0"/>
      </a:defRPr>
    </a:lvl6pPr>
    <a:lvl7pPr marL="2743200" algn="l" defTabSz="914400" rtl="0" eaLnBrk="1" latinLnBrk="0" hangingPunct="1">
      <a:defRPr sz="1200" kern="1200">
        <a:solidFill>
          <a:srgbClr val="5F5F5F"/>
        </a:solidFill>
        <a:latin typeface="Arial" charset="0"/>
        <a:ea typeface="+mn-ea"/>
        <a:cs typeface="Arial" charset="0"/>
      </a:defRPr>
    </a:lvl7pPr>
    <a:lvl8pPr marL="3200400" algn="l" defTabSz="914400" rtl="0" eaLnBrk="1" latinLnBrk="0" hangingPunct="1">
      <a:defRPr sz="1200" kern="1200">
        <a:solidFill>
          <a:srgbClr val="5F5F5F"/>
        </a:solidFill>
        <a:latin typeface="Arial" charset="0"/>
        <a:ea typeface="+mn-ea"/>
        <a:cs typeface="Arial" charset="0"/>
      </a:defRPr>
    </a:lvl8pPr>
    <a:lvl9pPr marL="3657600" algn="l" defTabSz="914400" rtl="0" eaLnBrk="1" latinLnBrk="0" hangingPunct="1">
      <a:defRPr sz="1200" kern="1200">
        <a:solidFill>
          <a:srgbClr val="5F5F5F"/>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4F25"/>
    <a:srgbClr val="55AF77"/>
    <a:srgbClr val="A5C88E"/>
    <a:srgbClr val="87B567"/>
    <a:srgbClr val="B8DEC6"/>
    <a:srgbClr val="A4D4B6"/>
    <a:srgbClr val="91CBA7"/>
    <a:srgbClr val="FF832F"/>
    <a:srgbClr val="6BB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931" autoAdjust="0"/>
    <p:restoredTop sz="99512" autoAdjust="0"/>
  </p:normalViewPr>
  <p:slideViewPr>
    <p:cSldViewPr>
      <p:cViewPr>
        <p:scale>
          <a:sx n="100" d="100"/>
          <a:sy n="100" d="100"/>
        </p:scale>
        <p:origin x="-1848" y="-20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C2E85-4217-468B-86A3-0191C880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9EC8B0D8-01E5-4394-B5E3-D3ED30ACB478}">
      <dgm:prSet phldrT="[Текст]" custT="1"/>
      <dgm:spPr>
        <a:solidFill>
          <a:schemeClr val="tx2">
            <a:lumMod val="20000"/>
            <a:lumOff val="80000"/>
          </a:schemeClr>
        </a:solidFill>
        <a:ln>
          <a:solidFill>
            <a:schemeClr val="accent1"/>
          </a:solidFill>
        </a:ln>
      </dgm:spPr>
      <dgm:t>
        <a:bodyPr/>
        <a:lstStyle/>
        <a:p>
          <a:pPr algn="ctr"/>
          <a:r>
            <a:rPr lang="ru-RU" sz="2000" b="1" dirty="0" smtClean="0">
              <a:solidFill>
                <a:srgbClr val="002060"/>
              </a:solidFill>
            </a:rPr>
            <a:t>Законы</a:t>
          </a:r>
          <a:endParaRPr lang="ru-RU" sz="2000" b="1" dirty="0">
            <a:solidFill>
              <a:srgbClr val="002060"/>
            </a:solidFill>
          </a:endParaRPr>
        </a:p>
      </dgm:t>
    </dgm:pt>
    <dgm:pt modelId="{46507124-FAF9-4EFC-BA6B-CC2E9C88AABB}" type="parTrans" cxnId="{60384AEA-A0D9-45C6-AB78-A98A62EF0FD9}">
      <dgm:prSet/>
      <dgm:spPr/>
      <dgm:t>
        <a:bodyPr/>
        <a:lstStyle/>
        <a:p>
          <a:endParaRPr lang="ru-RU"/>
        </a:p>
      </dgm:t>
    </dgm:pt>
    <dgm:pt modelId="{48C57A7E-A63E-4ED2-B690-AF7BFD6DD5D0}" type="sibTrans" cxnId="{60384AEA-A0D9-45C6-AB78-A98A62EF0FD9}">
      <dgm:prSet/>
      <dgm:spPr/>
      <dgm:t>
        <a:bodyPr/>
        <a:lstStyle/>
        <a:p>
          <a:endParaRPr lang="ru-RU"/>
        </a:p>
      </dgm:t>
    </dgm:pt>
    <dgm:pt modelId="{C2C43A4F-37E5-44EB-A880-37BFE8BD4FCB}">
      <dgm:prSet phldrT="[Текст]" custT="1"/>
      <dgm:spPr/>
      <dgm:t>
        <a:bodyPr/>
        <a:lstStyle/>
        <a:p>
          <a:r>
            <a:rPr lang="ru-RU" sz="2000" b="1" dirty="0" smtClean="0">
              <a:solidFill>
                <a:srgbClr val="002060"/>
              </a:solidFill>
            </a:rPr>
            <a:t>Конституция РФ </a:t>
          </a:r>
          <a:r>
            <a:rPr lang="ru-RU" sz="1200" b="1" dirty="0" smtClean="0">
              <a:solidFill>
                <a:srgbClr val="002060"/>
              </a:solidFill>
            </a:rPr>
            <a:t>(ст. 37)</a:t>
          </a:r>
          <a:endParaRPr lang="ru-RU" sz="1200" b="1" dirty="0">
            <a:solidFill>
              <a:srgbClr val="002060"/>
            </a:solidFill>
          </a:endParaRPr>
        </a:p>
      </dgm:t>
    </dgm:pt>
    <dgm:pt modelId="{5E60E3C0-5EF8-485D-A971-449425F6E61C}" type="parTrans" cxnId="{34556E1B-0B26-4DFA-BD4E-39CE75D19066}">
      <dgm:prSet/>
      <dgm:spPr/>
      <dgm:t>
        <a:bodyPr/>
        <a:lstStyle/>
        <a:p>
          <a:endParaRPr lang="ru-RU"/>
        </a:p>
      </dgm:t>
    </dgm:pt>
    <dgm:pt modelId="{8BA9E7C4-8F96-44F7-B084-9AE69FDFDD04}" type="sibTrans" cxnId="{34556E1B-0B26-4DFA-BD4E-39CE75D19066}">
      <dgm:prSet/>
      <dgm:spPr/>
      <dgm:t>
        <a:bodyPr/>
        <a:lstStyle/>
        <a:p>
          <a:endParaRPr lang="ru-RU"/>
        </a:p>
      </dgm:t>
    </dgm:pt>
    <dgm:pt modelId="{F23C0AE3-19B5-4CA3-A191-71846C66B3C2}">
      <dgm:prSet phldrT="[Текст]" custT="1"/>
      <dgm:spPr>
        <a:solidFill>
          <a:schemeClr val="tx2">
            <a:lumMod val="20000"/>
            <a:lumOff val="80000"/>
          </a:schemeClr>
        </a:solidFill>
        <a:ln>
          <a:solidFill>
            <a:schemeClr val="accent1"/>
          </a:solidFill>
        </a:ln>
      </dgm:spPr>
      <dgm:t>
        <a:bodyPr/>
        <a:lstStyle/>
        <a:p>
          <a:pPr algn="ctr"/>
          <a:r>
            <a:rPr lang="ru-RU" sz="2000" b="1" dirty="0" smtClean="0">
              <a:solidFill>
                <a:srgbClr val="002060"/>
              </a:solidFill>
            </a:rPr>
            <a:t>Подзаконные акты</a:t>
          </a:r>
          <a:endParaRPr lang="ru-RU" sz="2000" b="1" dirty="0">
            <a:solidFill>
              <a:srgbClr val="002060"/>
            </a:solidFill>
          </a:endParaRPr>
        </a:p>
      </dgm:t>
    </dgm:pt>
    <dgm:pt modelId="{91528A34-430B-4C4A-BB26-C9A743ABD67D}" type="parTrans" cxnId="{EE36A7F0-4EC4-4849-820E-2C96269857B4}">
      <dgm:prSet/>
      <dgm:spPr/>
      <dgm:t>
        <a:bodyPr/>
        <a:lstStyle/>
        <a:p>
          <a:endParaRPr lang="ru-RU"/>
        </a:p>
      </dgm:t>
    </dgm:pt>
    <dgm:pt modelId="{E3F9426B-143B-45D0-8462-D9F94D1162FE}" type="sibTrans" cxnId="{EE36A7F0-4EC4-4849-820E-2C96269857B4}">
      <dgm:prSet/>
      <dgm:spPr/>
      <dgm:t>
        <a:bodyPr/>
        <a:lstStyle/>
        <a:p>
          <a:endParaRPr lang="ru-RU"/>
        </a:p>
      </dgm:t>
    </dgm:pt>
    <dgm:pt modelId="{86D862AE-7919-4C8F-A2C9-694748C33571}">
      <dgm:prSet phldrT="[Текст]"/>
      <dgm:spPr/>
      <dgm:t>
        <a:bodyPr/>
        <a:lstStyle/>
        <a:p>
          <a:r>
            <a:rPr lang="ru-RU" dirty="0" smtClean="0">
              <a:solidFill>
                <a:srgbClr val="002060"/>
              </a:solidFill>
            </a:rPr>
            <a:t>Указы Президента РФ</a:t>
          </a:r>
          <a:endParaRPr lang="ru-RU" dirty="0">
            <a:solidFill>
              <a:srgbClr val="002060"/>
            </a:solidFill>
          </a:endParaRPr>
        </a:p>
      </dgm:t>
    </dgm:pt>
    <dgm:pt modelId="{FE6FB086-3D31-43AE-9406-E1F97C18D4EA}" type="parTrans" cxnId="{1F6C836C-D6B4-4F11-8FF0-390A0B8B2E17}">
      <dgm:prSet/>
      <dgm:spPr/>
      <dgm:t>
        <a:bodyPr/>
        <a:lstStyle/>
        <a:p>
          <a:endParaRPr lang="ru-RU"/>
        </a:p>
      </dgm:t>
    </dgm:pt>
    <dgm:pt modelId="{2B6015C6-322C-49C3-ABAB-7E52E8E7FCD2}" type="sibTrans" cxnId="{1F6C836C-D6B4-4F11-8FF0-390A0B8B2E17}">
      <dgm:prSet/>
      <dgm:spPr/>
      <dgm:t>
        <a:bodyPr/>
        <a:lstStyle/>
        <a:p>
          <a:endParaRPr lang="ru-RU"/>
        </a:p>
      </dgm:t>
    </dgm:pt>
    <dgm:pt modelId="{E07F7E11-FA48-4FD7-BF91-B4E6DF12FF82}">
      <dgm:prSet phldrT="[Текст]" custT="1"/>
      <dgm:spPr/>
      <dgm:t>
        <a:bodyPr/>
        <a:lstStyle/>
        <a:p>
          <a:r>
            <a:rPr lang="ru-RU" sz="2000" dirty="0" smtClean="0">
              <a:solidFill>
                <a:srgbClr val="002060"/>
              </a:solidFill>
            </a:rPr>
            <a:t>Федеральные законы </a:t>
          </a:r>
          <a:r>
            <a:rPr lang="ru-RU" sz="1200" dirty="0" smtClean="0">
              <a:solidFill>
                <a:srgbClr val="002060"/>
              </a:solidFill>
            </a:rPr>
            <a:t>(№ 197-ФЗ от 30.12.2001 – Трудовой кодекс)</a:t>
          </a:r>
          <a:endParaRPr lang="ru-RU" sz="1200" dirty="0">
            <a:solidFill>
              <a:srgbClr val="002060"/>
            </a:solidFill>
          </a:endParaRPr>
        </a:p>
      </dgm:t>
    </dgm:pt>
    <dgm:pt modelId="{D6934F76-DD96-4608-B889-6B4D9609D99A}" type="parTrans" cxnId="{3D590861-B184-4927-9EC8-92F17C557403}">
      <dgm:prSet/>
      <dgm:spPr/>
      <dgm:t>
        <a:bodyPr/>
        <a:lstStyle/>
        <a:p>
          <a:endParaRPr lang="ru-RU"/>
        </a:p>
      </dgm:t>
    </dgm:pt>
    <dgm:pt modelId="{850DF052-C6A8-49C0-8732-7A30A365FE10}" type="sibTrans" cxnId="{3D590861-B184-4927-9EC8-92F17C557403}">
      <dgm:prSet/>
      <dgm:spPr/>
      <dgm:t>
        <a:bodyPr/>
        <a:lstStyle/>
        <a:p>
          <a:endParaRPr lang="ru-RU"/>
        </a:p>
      </dgm:t>
    </dgm:pt>
    <dgm:pt modelId="{1E3AAEB9-6449-4F34-B7BE-89B3215EEC1F}">
      <dgm:prSet phldrT="[Текст]"/>
      <dgm:spPr/>
      <dgm:t>
        <a:bodyPr/>
        <a:lstStyle/>
        <a:p>
          <a:r>
            <a:rPr lang="ru-RU" sz="2000" dirty="0" smtClean="0">
              <a:solidFill>
                <a:srgbClr val="002060"/>
              </a:solidFill>
            </a:rPr>
            <a:t>Законы субъектов РФ</a:t>
          </a:r>
          <a:endParaRPr lang="ru-RU" sz="2000" dirty="0">
            <a:solidFill>
              <a:srgbClr val="002060"/>
            </a:solidFill>
          </a:endParaRPr>
        </a:p>
      </dgm:t>
    </dgm:pt>
    <dgm:pt modelId="{3619E899-763F-46A1-A962-369525EFF000}" type="parTrans" cxnId="{1B0EEE72-8DFD-4B4B-B416-5DCE62206A13}">
      <dgm:prSet/>
      <dgm:spPr/>
      <dgm:t>
        <a:bodyPr/>
        <a:lstStyle/>
        <a:p>
          <a:endParaRPr lang="ru-RU"/>
        </a:p>
      </dgm:t>
    </dgm:pt>
    <dgm:pt modelId="{8AC1DE55-8622-46B8-9871-09AAB139B7F7}" type="sibTrans" cxnId="{1B0EEE72-8DFD-4B4B-B416-5DCE62206A13}">
      <dgm:prSet/>
      <dgm:spPr/>
      <dgm:t>
        <a:bodyPr/>
        <a:lstStyle/>
        <a:p>
          <a:endParaRPr lang="ru-RU"/>
        </a:p>
      </dgm:t>
    </dgm:pt>
    <dgm:pt modelId="{667D72C1-1402-4572-A63C-F603195F33CC}">
      <dgm:prSet phldrT="[Текст]"/>
      <dgm:spPr/>
      <dgm:t>
        <a:bodyPr/>
        <a:lstStyle/>
        <a:p>
          <a:r>
            <a:rPr lang="ru-RU" dirty="0" smtClean="0">
              <a:solidFill>
                <a:srgbClr val="002060"/>
              </a:solidFill>
            </a:rPr>
            <a:t>Распоряжения Президента РФ</a:t>
          </a:r>
          <a:endParaRPr lang="ru-RU" dirty="0">
            <a:solidFill>
              <a:srgbClr val="002060"/>
            </a:solidFill>
          </a:endParaRPr>
        </a:p>
      </dgm:t>
    </dgm:pt>
    <dgm:pt modelId="{A78F8136-5EDA-4F92-8351-F8282188D372}" type="parTrans" cxnId="{2593FE2F-130A-4E70-B027-79DD8C314020}">
      <dgm:prSet/>
      <dgm:spPr/>
      <dgm:t>
        <a:bodyPr/>
        <a:lstStyle/>
        <a:p>
          <a:endParaRPr lang="ru-RU"/>
        </a:p>
      </dgm:t>
    </dgm:pt>
    <dgm:pt modelId="{CC74B1C8-2AAD-4AC8-9A5A-7D16C7C27A06}" type="sibTrans" cxnId="{2593FE2F-130A-4E70-B027-79DD8C314020}">
      <dgm:prSet/>
      <dgm:spPr/>
      <dgm:t>
        <a:bodyPr/>
        <a:lstStyle/>
        <a:p>
          <a:endParaRPr lang="ru-RU"/>
        </a:p>
      </dgm:t>
    </dgm:pt>
    <dgm:pt modelId="{BC958BE6-F7C6-45B1-9EA1-E33E4D5D3CD3}">
      <dgm:prSet phldrT="[Текст]"/>
      <dgm:spPr/>
      <dgm:t>
        <a:bodyPr/>
        <a:lstStyle/>
        <a:p>
          <a:r>
            <a:rPr lang="ru-RU" dirty="0" smtClean="0">
              <a:solidFill>
                <a:srgbClr val="002060"/>
              </a:solidFill>
            </a:rPr>
            <a:t>Постановления Правительства РФ</a:t>
          </a:r>
          <a:endParaRPr lang="ru-RU" dirty="0">
            <a:solidFill>
              <a:srgbClr val="002060"/>
            </a:solidFill>
          </a:endParaRPr>
        </a:p>
      </dgm:t>
    </dgm:pt>
    <dgm:pt modelId="{5F2277AF-5954-4AAD-93BC-C53875B26407}" type="parTrans" cxnId="{F568AEC5-E822-4BFC-9014-D7CC5195067B}">
      <dgm:prSet/>
      <dgm:spPr/>
      <dgm:t>
        <a:bodyPr/>
        <a:lstStyle/>
        <a:p>
          <a:endParaRPr lang="ru-RU"/>
        </a:p>
      </dgm:t>
    </dgm:pt>
    <dgm:pt modelId="{09B89543-ECCA-4A4B-B147-D42948495389}" type="sibTrans" cxnId="{F568AEC5-E822-4BFC-9014-D7CC5195067B}">
      <dgm:prSet/>
      <dgm:spPr/>
      <dgm:t>
        <a:bodyPr/>
        <a:lstStyle/>
        <a:p>
          <a:endParaRPr lang="ru-RU"/>
        </a:p>
      </dgm:t>
    </dgm:pt>
    <dgm:pt modelId="{2129BA6C-776F-44AD-989C-D328234F4491}">
      <dgm:prSet phldrT="[Текст]"/>
      <dgm:spPr/>
      <dgm:t>
        <a:bodyPr/>
        <a:lstStyle/>
        <a:p>
          <a:r>
            <a:rPr lang="ru-RU" dirty="0" smtClean="0">
              <a:solidFill>
                <a:srgbClr val="002060"/>
              </a:solidFill>
            </a:rPr>
            <a:t>Нормативные правовые акты федеральных органов исполнительной власти</a:t>
          </a:r>
          <a:endParaRPr lang="ru-RU" dirty="0">
            <a:solidFill>
              <a:srgbClr val="002060"/>
            </a:solidFill>
          </a:endParaRPr>
        </a:p>
      </dgm:t>
    </dgm:pt>
    <dgm:pt modelId="{59A828F0-A8D7-48C6-9736-E37E49F8E674}" type="parTrans" cxnId="{8B39C2C5-DA61-4966-8C39-5121FE6F7DF9}">
      <dgm:prSet/>
      <dgm:spPr/>
      <dgm:t>
        <a:bodyPr/>
        <a:lstStyle/>
        <a:p>
          <a:endParaRPr lang="ru-RU"/>
        </a:p>
      </dgm:t>
    </dgm:pt>
    <dgm:pt modelId="{166F2527-D8E6-4788-9BE8-5418ED0B2295}" type="sibTrans" cxnId="{8B39C2C5-DA61-4966-8C39-5121FE6F7DF9}">
      <dgm:prSet/>
      <dgm:spPr/>
      <dgm:t>
        <a:bodyPr/>
        <a:lstStyle/>
        <a:p>
          <a:endParaRPr lang="ru-RU"/>
        </a:p>
      </dgm:t>
    </dgm:pt>
    <dgm:pt modelId="{2B63A68B-4A87-4FFF-A6A7-72C939B86AB2}">
      <dgm:prSet phldrT="[Текст]"/>
      <dgm:spPr/>
      <dgm:t>
        <a:bodyPr/>
        <a:lstStyle/>
        <a:p>
          <a:r>
            <a:rPr lang="ru-RU" dirty="0" smtClean="0">
              <a:solidFill>
                <a:srgbClr val="002060"/>
              </a:solidFill>
            </a:rPr>
            <a:t>Нормативные правовые акты исполнительной власти субъектов РФ</a:t>
          </a:r>
          <a:endParaRPr lang="ru-RU" dirty="0">
            <a:solidFill>
              <a:srgbClr val="002060"/>
            </a:solidFill>
          </a:endParaRPr>
        </a:p>
      </dgm:t>
    </dgm:pt>
    <dgm:pt modelId="{CC992838-CD78-4844-A50E-C986CF517E2C}" type="parTrans" cxnId="{BA09C857-B70D-42C8-925E-A0BE99DB99F2}">
      <dgm:prSet/>
      <dgm:spPr/>
      <dgm:t>
        <a:bodyPr/>
        <a:lstStyle/>
        <a:p>
          <a:endParaRPr lang="ru-RU"/>
        </a:p>
      </dgm:t>
    </dgm:pt>
    <dgm:pt modelId="{98D4403A-5DC0-4661-AAA4-510F7EAEB10D}" type="sibTrans" cxnId="{BA09C857-B70D-42C8-925E-A0BE99DB99F2}">
      <dgm:prSet/>
      <dgm:spPr/>
      <dgm:t>
        <a:bodyPr/>
        <a:lstStyle/>
        <a:p>
          <a:endParaRPr lang="ru-RU"/>
        </a:p>
      </dgm:t>
    </dgm:pt>
    <dgm:pt modelId="{69A0E481-2199-416C-932B-E48581230F30}">
      <dgm:prSet phldrT="[Текст]"/>
      <dgm:spPr/>
      <dgm:t>
        <a:bodyPr/>
        <a:lstStyle/>
        <a:p>
          <a:r>
            <a:rPr lang="ru-RU" dirty="0" smtClean="0">
              <a:solidFill>
                <a:srgbClr val="002060"/>
              </a:solidFill>
            </a:rPr>
            <a:t>Нормативные правовые акты органов местного самоуправления</a:t>
          </a:r>
          <a:endParaRPr lang="ru-RU" dirty="0">
            <a:solidFill>
              <a:srgbClr val="002060"/>
            </a:solidFill>
          </a:endParaRPr>
        </a:p>
      </dgm:t>
    </dgm:pt>
    <dgm:pt modelId="{40A0A5D2-C037-427B-9D84-49DC6CF2F506}" type="parTrans" cxnId="{F0E2B78C-5245-457B-A498-D973F2452DD1}">
      <dgm:prSet/>
      <dgm:spPr/>
      <dgm:t>
        <a:bodyPr/>
        <a:lstStyle/>
        <a:p>
          <a:endParaRPr lang="ru-RU"/>
        </a:p>
      </dgm:t>
    </dgm:pt>
    <dgm:pt modelId="{75D7D8DE-C6F1-4374-A583-66E409F43165}" type="sibTrans" cxnId="{F0E2B78C-5245-457B-A498-D973F2452DD1}">
      <dgm:prSet/>
      <dgm:spPr/>
      <dgm:t>
        <a:bodyPr/>
        <a:lstStyle/>
        <a:p>
          <a:endParaRPr lang="ru-RU"/>
        </a:p>
      </dgm:t>
    </dgm:pt>
    <dgm:pt modelId="{88288A1A-7524-40C3-9A62-B92BEA4F68FF}">
      <dgm:prSet phldrT="[Текст]" custT="1"/>
      <dgm:spPr>
        <a:solidFill>
          <a:schemeClr val="tx2">
            <a:lumMod val="20000"/>
            <a:lumOff val="80000"/>
          </a:schemeClr>
        </a:solidFill>
        <a:ln>
          <a:solidFill>
            <a:schemeClr val="accent1"/>
          </a:solidFill>
        </a:ln>
      </dgm:spPr>
      <dgm:t>
        <a:bodyPr/>
        <a:lstStyle/>
        <a:p>
          <a:pPr algn="ctr"/>
          <a:r>
            <a:rPr lang="ru-RU" sz="2000" b="1" dirty="0" smtClean="0">
              <a:solidFill>
                <a:srgbClr val="002060"/>
              </a:solidFill>
            </a:rPr>
            <a:t>Локальные нормативные акты</a:t>
          </a:r>
          <a:r>
            <a:rPr lang="en-US" sz="2000" b="1" dirty="0" smtClean="0">
              <a:solidFill>
                <a:srgbClr val="002060"/>
              </a:solidFill>
            </a:rPr>
            <a:t> </a:t>
          </a:r>
          <a:r>
            <a:rPr lang="ru-RU" sz="2000" b="1" dirty="0" smtClean="0">
              <a:solidFill>
                <a:srgbClr val="002060"/>
              </a:solidFill>
            </a:rPr>
            <a:t>организации, </a:t>
          </a:r>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содержащие </a:t>
          </a:r>
          <a:r>
            <a:rPr lang="ru-RU" sz="2000" b="1" dirty="0" smtClean="0">
              <a:solidFill>
                <a:srgbClr val="002060"/>
              </a:solidFill>
            </a:rPr>
            <a:t>нормы трудового права</a:t>
          </a:r>
          <a:endParaRPr lang="ru-RU" sz="2000" b="1" dirty="0">
            <a:solidFill>
              <a:srgbClr val="002060"/>
            </a:solidFill>
          </a:endParaRPr>
        </a:p>
      </dgm:t>
    </dgm:pt>
    <dgm:pt modelId="{5F4F3305-3F3B-4BD3-9CBE-7D94121BB391}" type="parTrans" cxnId="{BF373E74-03E2-40E0-A439-DFC10AD34B2A}">
      <dgm:prSet/>
      <dgm:spPr/>
      <dgm:t>
        <a:bodyPr/>
        <a:lstStyle/>
        <a:p>
          <a:endParaRPr lang="ru-RU"/>
        </a:p>
      </dgm:t>
    </dgm:pt>
    <dgm:pt modelId="{BB2D5A16-3B60-4A83-81CC-3F0BD13BB8E4}" type="sibTrans" cxnId="{BF373E74-03E2-40E0-A439-DFC10AD34B2A}">
      <dgm:prSet/>
      <dgm:spPr/>
      <dgm:t>
        <a:bodyPr/>
        <a:lstStyle/>
        <a:p>
          <a:endParaRPr lang="ru-RU"/>
        </a:p>
      </dgm:t>
    </dgm:pt>
    <dgm:pt modelId="{E0163E64-19A9-4D2F-85E3-5EA6CE2617BF}" type="pres">
      <dgm:prSet presAssocID="{DBAC2E85-4217-468B-86A3-0191C880438D}" presName="linear" presStyleCnt="0">
        <dgm:presLayoutVars>
          <dgm:animLvl val="lvl"/>
          <dgm:resizeHandles val="exact"/>
        </dgm:presLayoutVars>
      </dgm:prSet>
      <dgm:spPr/>
      <dgm:t>
        <a:bodyPr/>
        <a:lstStyle/>
        <a:p>
          <a:endParaRPr lang="ru-RU"/>
        </a:p>
      </dgm:t>
    </dgm:pt>
    <dgm:pt modelId="{CAA4BDD9-8C8E-4C20-92C9-92B06737AE37}" type="pres">
      <dgm:prSet presAssocID="{9EC8B0D8-01E5-4394-B5E3-D3ED30ACB478}" presName="parentText" presStyleLbl="node1" presStyleIdx="0" presStyleCnt="3" custScaleY="72155" custLinFactNeighborX="408" custLinFactNeighborY="-19899">
        <dgm:presLayoutVars>
          <dgm:chMax val="0"/>
          <dgm:bulletEnabled val="1"/>
        </dgm:presLayoutVars>
      </dgm:prSet>
      <dgm:spPr/>
      <dgm:t>
        <a:bodyPr/>
        <a:lstStyle/>
        <a:p>
          <a:endParaRPr lang="ru-RU"/>
        </a:p>
      </dgm:t>
    </dgm:pt>
    <dgm:pt modelId="{25ECC69C-21FD-458F-9324-FCDAD9DC98EE}" type="pres">
      <dgm:prSet presAssocID="{9EC8B0D8-01E5-4394-B5E3-D3ED30ACB478}" presName="childText" presStyleLbl="revTx" presStyleIdx="0" presStyleCnt="2">
        <dgm:presLayoutVars>
          <dgm:bulletEnabled val="1"/>
        </dgm:presLayoutVars>
      </dgm:prSet>
      <dgm:spPr/>
      <dgm:t>
        <a:bodyPr/>
        <a:lstStyle/>
        <a:p>
          <a:endParaRPr lang="ru-RU"/>
        </a:p>
      </dgm:t>
    </dgm:pt>
    <dgm:pt modelId="{77880DB7-3BD2-46A1-8B47-F43025F22707}" type="pres">
      <dgm:prSet presAssocID="{F23C0AE3-19B5-4CA3-A191-71846C66B3C2}" presName="parentText" presStyleLbl="node1" presStyleIdx="1" presStyleCnt="3" custScaleY="93767" custLinFactNeighborX="106" custLinFactNeighborY="-1124">
        <dgm:presLayoutVars>
          <dgm:chMax val="0"/>
          <dgm:bulletEnabled val="1"/>
        </dgm:presLayoutVars>
      </dgm:prSet>
      <dgm:spPr/>
      <dgm:t>
        <a:bodyPr/>
        <a:lstStyle/>
        <a:p>
          <a:endParaRPr lang="ru-RU"/>
        </a:p>
      </dgm:t>
    </dgm:pt>
    <dgm:pt modelId="{F3D2F0E4-D037-48A5-9DD8-7C1CD6DE51AB}" type="pres">
      <dgm:prSet presAssocID="{F23C0AE3-19B5-4CA3-A191-71846C66B3C2}" presName="childText" presStyleLbl="revTx" presStyleIdx="1" presStyleCnt="2">
        <dgm:presLayoutVars>
          <dgm:bulletEnabled val="1"/>
        </dgm:presLayoutVars>
      </dgm:prSet>
      <dgm:spPr/>
      <dgm:t>
        <a:bodyPr/>
        <a:lstStyle/>
        <a:p>
          <a:endParaRPr lang="ru-RU"/>
        </a:p>
      </dgm:t>
    </dgm:pt>
    <dgm:pt modelId="{D7C2898E-6432-4F58-A8F1-1C10E0EFC5B9}" type="pres">
      <dgm:prSet presAssocID="{88288A1A-7524-40C3-9A62-B92BEA4F68FF}" presName="parentText" presStyleLbl="node1" presStyleIdx="2" presStyleCnt="3">
        <dgm:presLayoutVars>
          <dgm:chMax val="0"/>
          <dgm:bulletEnabled val="1"/>
        </dgm:presLayoutVars>
      </dgm:prSet>
      <dgm:spPr/>
      <dgm:t>
        <a:bodyPr/>
        <a:lstStyle/>
        <a:p>
          <a:endParaRPr lang="ru-RU"/>
        </a:p>
      </dgm:t>
    </dgm:pt>
  </dgm:ptLst>
  <dgm:cxnLst>
    <dgm:cxn modelId="{8B39C2C5-DA61-4966-8C39-5121FE6F7DF9}" srcId="{F23C0AE3-19B5-4CA3-A191-71846C66B3C2}" destId="{2129BA6C-776F-44AD-989C-D328234F4491}" srcOrd="3" destOrd="0" parTransId="{59A828F0-A8D7-48C6-9736-E37E49F8E674}" sibTransId="{166F2527-D8E6-4788-9BE8-5418ED0B2295}"/>
    <dgm:cxn modelId="{F2CE7FFA-84EB-43BB-A328-FA00EEC3CC94}" type="presOf" srcId="{E07F7E11-FA48-4FD7-BF91-B4E6DF12FF82}" destId="{25ECC69C-21FD-458F-9324-FCDAD9DC98EE}" srcOrd="0" destOrd="1" presId="urn:microsoft.com/office/officeart/2005/8/layout/vList2"/>
    <dgm:cxn modelId="{2593FE2F-130A-4E70-B027-79DD8C314020}" srcId="{F23C0AE3-19B5-4CA3-A191-71846C66B3C2}" destId="{667D72C1-1402-4572-A63C-F603195F33CC}" srcOrd="2" destOrd="0" parTransId="{A78F8136-5EDA-4F92-8351-F8282188D372}" sibTransId="{CC74B1C8-2AAD-4AC8-9A5A-7D16C7C27A06}"/>
    <dgm:cxn modelId="{F0E2B78C-5245-457B-A498-D973F2452DD1}" srcId="{F23C0AE3-19B5-4CA3-A191-71846C66B3C2}" destId="{69A0E481-2199-416C-932B-E48581230F30}" srcOrd="5" destOrd="0" parTransId="{40A0A5D2-C037-427B-9D84-49DC6CF2F506}" sibTransId="{75D7D8DE-C6F1-4374-A583-66E409F43165}"/>
    <dgm:cxn modelId="{5CE1CA25-961E-4E75-910F-DE6DAD2176D8}" type="presOf" srcId="{1E3AAEB9-6449-4F34-B7BE-89B3215EEC1F}" destId="{25ECC69C-21FD-458F-9324-FCDAD9DC98EE}" srcOrd="0" destOrd="2" presId="urn:microsoft.com/office/officeart/2005/8/layout/vList2"/>
    <dgm:cxn modelId="{60384AEA-A0D9-45C6-AB78-A98A62EF0FD9}" srcId="{DBAC2E85-4217-468B-86A3-0191C880438D}" destId="{9EC8B0D8-01E5-4394-B5E3-D3ED30ACB478}" srcOrd="0" destOrd="0" parTransId="{46507124-FAF9-4EFC-BA6B-CC2E9C88AABB}" sibTransId="{48C57A7E-A63E-4ED2-B690-AF7BFD6DD5D0}"/>
    <dgm:cxn modelId="{AE2E510A-A8BB-46BB-9608-823A971E1723}" type="presOf" srcId="{69A0E481-2199-416C-932B-E48581230F30}" destId="{F3D2F0E4-D037-48A5-9DD8-7C1CD6DE51AB}" srcOrd="0" destOrd="5" presId="urn:microsoft.com/office/officeart/2005/8/layout/vList2"/>
    <dgm:cxn modelId="{BF373E74-03E2-40E0-A439-DFC10AD34B2A}" srcId="{DBAC2E85-4217-468B-86A3-0191C880438D}" destId="{88288A1A-7524-40C3-9A62-B92BEA4F68FF}" srcOrd="2" destOrd="0" parTransId="{5F4F3305-3F3B-4BD3-9CBE-7D94121BB391}" sibTransId="{BB2D5A16-3B60-4A83-81CC-3F0BD13BB8E4}"/>
    <dgm:cxn modelId="{4B549B4C-FFBA-4205-8C84-A2077F48002B}" type="presOf" srcId="{C2C43A4F-37E5-44EB-A880-37BFE8BD4FCB}" destId="{25ECC69C-21FD-458F-9324-FCDAD9DC98EE}" srcOrd="0" destOrd="0" presId="urn:microsoft.com/office/officeart/2005/8/layout/vList2"/>
    <dgm:cxn modelId="{4B08210A-D573-40EA-90CC-4310932FF09D}" type="presOf" srcId="{DBAC2E85-4217-468B-86A3-0191C880438D}" destId="{E0163E64-19A9-4D2F-85E3-5EA6CE2617BF}" srcOrd="0" destOrd="0" presId="urn:microsoft.com/office/officeart/2005/8/layout/vList2"/>
    <dgm:cxn modelId="{33BBAB6E-9639-4D54-847B-96FE67AA40BA}" type="presOf" srcId="{88288A1A-7524-40C3-9A62-B92BEA4F68FF}" destId="{D7C2898E-6432-4F58-A8F1-1C10E0EFC5B9}" srcOrd="0" destOrd="0" presId="urn:microsoft.com/office/officeart/2005/8/layout/vList2"/>
    <dgm:cxn modelId="{EE36A7F0-4EC4-4849-820E-2C96269857B4}" srcId="{DBAC2E85-4217-468B-86A3-0191C880438D}" destId="{F23C0AE3-19B5-4CA3-A191-71846C66B3C2}" srcOrd="1" destOrd="0" parTransId="{91528A34-430B-4C4A-BB26-C9A743ABD67D}" sibTransId="{E3F9426B-143B-45D0-8462-D9F94D1162FE}"/>
    <dgm:cxn modelId="{F568AEC5-E822-4BFC-9014-D7CC5195067B}" srcId="{F23C0AE3-19B5-4CA3-A191-71846C66B3C2}" destId="{BC958BE6-F7C6-45B1-9EA1-E33E4D5D3CD3}" srcOrd="1" destOrd="0" parTransId="{5F2277AF-5954-4AAD-93BC-C53875B26407}" sibTransId="{09B89543-ECCA-4A4B-B147-D42948495389}"/>
    <dgm:cxn modelId="{2B596480-DB7D-4D72-B7A7-B2B00887C889}" type="presOf" srcId="{9EC8B0D8-01E5-4394-B5E3-D3ED30ACB478}" destId="{CAA4BDD9-8C8E-4C20-92C9-92B06737AE37}" srcOrd="0" destOrd="0" presId="urn:microsoft.com/office/officeart/2005/8/layout/vList2"/>
    <dgm:cxn modelId="{1F6C836C-D6B4-4F11-8FF0-390A0B8B2E17}" srcId="{F23C0AE3-19B5-4CA3-A191-71846C66B3C2}" destId="{86D862AE-7919-4C8F-A2C9-694748C33571}" srcOrd="0" destOrd="0" parTransId="{FE6FB086-3D31-43AE-9406-E1F97C18D4EA}" sibTransId="{2B6015C6-322C-49C3-ABAB-7E52E8E7FCD2}"/>
    <dgm:cxn modelId="{34556E1B-0B26-4DFA-BD4E-39CE75D19066}" srcId="{9EC8B0D8-01E5-4394-B5E3-D3ED30ACB478}" destId="{C2C43A4F-37E5-44EB-A880-37BFE8BD4FCB}" srcOrd="0" destOrd="0" parTransId="{5E60E3C0-5EF8-485D-A971-449425F6E61C}" sibTransId="{8BA9E7C4-8F96-44F7-B084-9AE69FDFDD04}"/>
    <dgm:cxn modelId="{90DD27FB-A026-4D74-B008-FAD01FB4632F}" type="presOf" srcId="{667D72C1-1402-4572-A63C-F603195F33CC}" destId="{F3D2F0E4-D037-48A5-9DD8-7C1CD6DE51AB}" srcOrd="0" destOrd="2" presId="urn:microsoft.com/office/officeart/2005/8/layout/vList2"/>
    <dgm:cxn modelId="{3D590861-B184-4927-9EC8-92F17C557403}" srcId="{9EC8B0D8-01E5-4394-B5E3-D3ED30ACB478}" destId="{E07F7E11-FA48-4FD7-BF91-B4E6DF12FF82}" srcOrd="1" destOrd="0" parTransId="{D6934F76-DD96-4608-B889-6B4D9609D99A}" sibTransId="{850DF052-C6A8-49C0-8732-7A30A365FE10}"/>
    <dgm:cxn modelId="{0979043D-3B0A-454F-83A8-EE1D65CBA7DD}" type="presOf" srcId="{2B63A68B-4A87-4FFF-A6A7-72C939B86AB2}" destId="{F3D2F0E4-D037-48A5-9DD8-7C1CD6DE51AB}" srcOrd="0" destOrd="4" presId="urn:microsoft.com/office/officeart/2005/8/layout/vList2"/>
    <dgm:cxn modelId="{46CD1B2C-F879-401B-9EAE-0BF594B56679}" type="presOf" srcId="{86D862AE-7919-4C8F-A2C9-694748C33571}" destId="{F3D2F0E4-D037-48A5-9DD8-7C1CD6DE51AB}" srcOrd="0" destOrd="0" presId="urn:microsoft.com/office/officeart/2005/8/layout/vList2"/>
    <dgm:cxn modelId="{1B0EEE72-8DFD-4B4B-B416-5DCE62206A13}" srcId="{9EC8B0D8-01E5-4394-B5E3-D3ED30ACB478}" destId="{1E3AAEB9-6449-4F34-B7BE-89B3215EEC1F}" srcOrd="2" destOrd="0" parTransId="{3619E899-763F-46A1-A962-369525EFF000}" sibTransId="{8AC1DE55-8622-46B8-9871-09AAB139B7F7}"/>
    <dgm:cxn modelId="{8B41EB46-918D-4DC8-9805-C7562F5B735C}" type="presOf" srcId="{F23C0AE3-19B5-4CA3-A191-71846C66B3C2}" destId="{77880DB7-3BD2-46A1-8B47-F43025F22707}" srcOrd="0" destOrd="0" presId="urn:microsoft.com/office/officeart/2005/8/layout/vList2"/>
    <dgm:cxn modelId="{3682F48C-C348-4E81-A696-0561B11C588F}" type="presOf" srcId="{2129BA6C-776F-44AD-989C-D328234F4491}" destId="{F3D2F0E4-D037-48A5-9DD8-7C1CD6DE51AB}" srcOrd="0" destOrd="3" presId="urn:microsoft.com/office/officeart/2005/8/layout/vList2"/>
    <dgm:cxn modelId="{BA09C857-B70D-42C8-925E-A0BE99DB99F2}" srcId="{F23C0AE3-19B5-4CA3-A191-71846C66B3C2}" destId="{2B63A68B-4A87-4FFF-A6A7-72C939B86AB2}" srcOrd="4" destOrd="0" parTransId="{CC992838-CD78-4844-A50E-C986CF517E2C}" sibTransId="{98D4403A-5DC0-4661-AAA4-510F7EAEB10D}"/>
    <dgm:cxn modelId="{1124939B-B780-4E83-BC0B-C9EB7ED5F7BD}" type="presOf" srcId="{BC958BE6-F7C6-45B1-9EA1-E33E4D5D3CD3}" destId="{F3D2F0E4-D037-48A5-9DD8-7C1CD6DE51AB}" srcOrd="0" destOrd="1" presId="urn:microsoft.com/office/officeart/2005/8/layout/vList2"/>
    <dgm:cxn modelId="{046B7F6A-3431-4FF4-97DF-65F4728DC604}" type="presParOf" srcId="{E0163E64-19A9-4D2F-85E3-5EA6CE2617BF}" destId="{CAA4BDD9-8C8E-4C20-92C9-92B06737AE37}" srcOrd="0" destOrd="0" presId="urn:microsoft.com/office/officeart/2005/8/layout/vList2"/>
    <dgm:cxn modelId="{FEE84A7C-2769-4FE0-BF80-74278FA91212}" type="presParOf" srcId="{E0163E64-19A9-4D2F-85E3-5EA6CE2617BF}" destId="{25ECC69C-21FD-458F-9324-FCDAD9DC98EE}" srcOrd="1" destOrd="0" presId="urn:microsoft.com/office/officeart/2005/8/layout/vList2"/>
    <dgm:cxn modelId="{8E0510F0-8C6A-42E0-8CC0-486F4E81D9E5}" type="presParOf" srcId="{E0163E64-19A9-4D2F-85E3-5EA6CE2617BF}" destId="{77880DB7-3BD2-46A1-8B47-F43025F22707}" srcOrd="2" destOrd="0" presId="urn:microsoft.com/office/officeart/2005/8/layout/vList2"/>
    <dgm:cxn modelId="{E5FF0F8F-D06C-4146-B29A-D09BC891DA27}" type="presParOf" srcId="{E0163E64-19A9-4D2F-85E3-5EA6CE2617BF}" destId="{F3D2F0E4-D037-48A5-9DD8-7C1CD6DE51AB}" srcOrd="3" destOrd="0" presId="urn:microsoft.com/office/officeart/2005/8/layout/vList2"/>
    <dgm:cxn modelId="{FE181DEB-9C98-4D26-94D5-0311ED8C0866}" type="presParOf" srcId="{E0163E64-19A9-4D2F-85E3-5EA6CE2617BF}" destId="{D7C2898E-6432-4F58-A8F1-1C10E0EFC5B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F102D-19FE-4C99-B2F6-DE7AF001C4B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9222556-8938-4322-AAA1-FC53E57823B0}">
      <dgm:prSet phldrT="[Текст]" custT="1"/>
      <dgm:spPr>
        <a:solidFill>
          <a:schemeClr val="tx2">
            <a:lumMod val="20000"/>
            <a:lumOff val="80000"/>
          </a:schemeClr>
        </a:solidFill>
        <a:ln>
          <a:solidFill>
            <a:srgbClr val="FFFFFF"/>
          </a:solidFill>
        </a:ln>
      </dgm:spPr>
      <dgm:t>
        <a:bodyPr/>
        <a:lstStyle/>
        <a:p>
          <a:r>
            <a:rPr lang="ru-RU" sz="1800" dirty="0" smtClean="0">
              <a:solidFill>
                <a:srgbClr val="002060"/>
              </a:solidFill>
            </a:rPr>
            <a:t>Управление охраной труда</a:t>
          </a:r>
          <a:endParaRPr lang="ru-RU" sz="1800" dirty="0">
            <a:solidFill>
              <a:srgbClr val="002060"/>
            </a:solidFill>
          </a:endParaRPr>
        </a:p>
      </dgm:t>
    </dgm:pt>
    <dgm:pt modelId="{9C6B4EDD-1C4D-4DFD-91C4-E29FE2EED213}" type="parTrans" cxnId="{F0F810FE-A5C3-4F4B-BCA8-4A1D81C052C2}">
      <dgm:prSet/>
      <dgm:spPr/>
      <dgm:t>
        <a:bodyPr/>
        <a:lstStyle/>
        <a:p>
          <a:endParaRPr lang="ru-RU" sz="2000"/>
        </a:p>
      </dgm:t>
    </dgm:pt>
    <dgm:pt modelId="{B96F7891-CF65-4959-A42D-FD1C83892ED3}" type="sibTrans" cxnId="{F0F810FE-A5C3-4F4B-BCA8-4A1D81C052C2}">
      <dgm:prSet/>
      <dgm:spPr/>
      <dgm:t>
        <a:bodyPr/>
        <a:lstStyle/>
        <a:p>
          <a:endParaRPr lang="ru-RU" sz="2000"/>
        </a:p>
      </dgm:t>
    </dgm:pt>
    <dgm:pt modelId="{8408AA14-B06D-48F9-B514-EA48D3D5B5E9}">
      <dgm:prSet phldrT="[Текст]" custT="1"/>
      <dgm:spPr/>
      <dgm:t>
        <a:bodyPr/>
        <a:lstStyle/>
        <a:p>
          <a:r>
            <a:rPr lang="ru-RU" sz="1400" dirty="0" smtClean="0">
              <a:solidFill>
                <a:srgbClr val="002060"/>
              </a:solidFill>
            </a:rPr>
            <a:t>Разработка локальных нормативных актов</a:t>
          </a:r>
          <a:endParaRPr lang="ru-RU" sz="1400" dirty="0">
            <a:solidFill>
              <a:srgbClr val="002060"/>
            </a:solidFill>
          </a:endParaRPr>
        </a:p>
      </dgm:t>
    </dgm:pt>
    <dgm:pt modelId="{7F6B207C-52E9-4342-A36C-BEC7EC2BAB9E}" type="parTrans" cxnId="{0C78E5E9-7574-462D-923B-F8DB2EBFECBF}">
      <dgm:prSet/>
      <dgm:spPr/>
      <dgm:t>
        <a:bodyPr/>
        <a:lstStyle/>
        <a:p>
          <a:endParaRPr lang="ru-RU" sz="2000"/>
        </a:p>
      </dgm:t>
    </dgm:pt>
    <dgm:pt modelId="{B3434464-168C-4DF7-9EA4-87A87A6D7F51}" type="sibTrans" cxnId="{0C78E5E9-7574-462D-923B-F8DB2EBFECBF}">
      <dgm:prSet/>
      <dgm:spPr/>
      <dgm:t>
        <a:bodyPr/>
        <a:lstStyle/>
        <a:p>
          <a:endParaRPr lang="ru-RU" sz="2000"/>
        </a:p>
      </dgm:t>
    </dgm:pt>
    <dgm:pt modelId="{818938F0-E8D3-475D-A229-31A74AA5CEAF}">
      <dgm:prSet phldrT="[Текст]" custT="1"/>
      <dgm:spPr>
        <a:solidFill>
          <a:schemeClr val="tx2">
            <a:lumMod val="20000"/>
            <a:lumOff val="80000"/>
          </a:schemeClr>
        </a:solidFill>
      </dgm:spPr>
      <dgm:t>
        <a:bodyPr/>
        <a:lstStyle/>
        <a:p>
          <a:r>
            <a:rPr lang="ru-RU" sz="1800" dirty="0" smtClean="0">
              <a:solidFill>
                <a:srgbClr val="002060"/>
              </a:solidFill>
            </a:rPr>
            <a:t>Обучение и профессиональная подготовка по охране труда</a:t>
          </a:r>
          <a:endParaRPr lang="ru-RU" sz="1800" dirty="0">
            <a:solidFill>
              <a:srgbClr val="002060"/>
            </a:solidFill>
          </a:endParaRPr>
        </a:p>
      </dgm:t>
    </dgm:pt>
    <dgm:pt modelId="{463A53F8-3B83-4FE7-B860-320742C24CA7}" type="parTrans" cxnId="{D7D94CC0-32EA-4393-A9F9-96C8890E8C60}">
      <dgm:prSet/>
      <dgm:spPr/>
      <dgm:t>
        <a:bodyPr/>
        <a:lstStyle/>
        <a:p>
          <a:endParaRPr lang="ru-RU" sz="2000"/>
        </a:p>
      </dgm:t>
    </dgm:pt>
    <dgm:pt modelId="{1C0CA818-D7E6-4AA3-A162-F471FA13AD93}" type="sibTrans" cxnId="{D7D94CC0-32EA-4393-A9F9-96C8890E8C60}">
      <dgm:prSet/>
      <dgm:spPr/>
      <dgm:t>
        <a:bodyPr/>
        <a:lstStyle/>
        <a:p>
          <a:endParaRPr lang="ru-RU" sz="2000"/>
        </a:p>
      </dgm:t>
    </dgm:pt>
    <dgm:pt modelId="{ACEF8DCD-4F64-47AA-8146-D6434F2E1DA6}">
      <dgm:prSet phldrT="[Текст]" custT="1"/>
      <dgm:spPr/>
      <dgm:t>
        <a:bodyPr/>
        <a:lstStyle/>
        <a:p>
          <a:r>
            <a:rPr lang="ru-RU" sz="1400" dirty="0" smtClean="0">
              <a:solidFill>
                <a:srgbClr val="002060"/>
              </a:solidFill>
            </a:rPr>
            <a:t>Обучение по охране труда руководителей и специалистов,  работников рабочих специальностей</a:t>
          </a:r>
          <a:endParaRPr lang="ru-RU" sz="1400" dirty="0">
            <a:solidFill>
              <a:srgbClr val="002060"/>
            </a:solidFill>
          </a:endParaRPr>
        </a:p>
      </dgm:t>
    </dgm:pt>
    <dgm:pt modelId="{F7ED3318-05B7-4697-A2F7-85645FCE3096}" type="parTrans" cxnId="{B2C248A2-9746-45A6-9553-9F6EF05D0053}">
      <dgm:prSet/>
      <dgm:spPr/>
      <dgm:t>
        <a:bodyPr/>
        <a:lstStyle/>
        <a:p>
          <a:endParaRPr lang="ru-RU" sz="2000"/>
        </a:p>
      </dgm:t>
    </dgm:pt>
    <dgm:pt modelId="{6321F768-CFEA-408A-9AD2-53AC6F1B6C42}" type="sibTrans" cxnId="{B2C248A2-9746-45A6-9553-9F6EF05D0053}">
      <dgm:prSet/>
      <dgm:spPr/>
      <dgm:t>
        <a:bodyPr/>
        <a:lstStyle/>
        <a:p>
          <a:endParaRPr lang="ru-RU" sz="2000"/>
        </a:p>
      </dgm:t>
    </dgm:pt>
    <dgm:pt modelId="{D1D5D478-C65A-4F75-BAA6-DB3D8ED95ED0}">
      <dgm:prSet phldrT="[Текст]" custT="1"/>
      <dgm:spPr/>
      <dgm:t>
        <a:bodyPr/>
        <a:lstStyle/>
        <a:p>
          <a:r>
            <a:rPr lang="ru-RU" sz="1400" dirty="0" smtClean="0">
              <a:solidFill>
                <a:srgbClr val="002060"/>
              </a:solidFill>
            </a:rPr>
            <a:t>Создание службы охраны труда, системы управления охраной труда</a:t>
          </a:r>
          <a:endParaRPr lang="ru-RU" sz="1400" dirty="0">
            <a:solidFill>
              <a:srgbClr val="002060"/>
            </a:solidFill>
          </a:endParaRPr>
        </a:p>
      </dgm:t>
    </dgm:pt>
    <dgm:pt modelId="{3D5ED6C9-5EED-4815-921D-5F94A94CBC2F}" type="parTrans" cxnId="{4C7FF2BB-D113-4383-8A22-07D3603BC830}">
      <dgm:prSet/>
      <dgm:spPr/>
      <dgm:t>
        <a:bodyPr/>
        <a:lstStyle/>
        <a:p>
          <a:endParaRPr lang="ru-RU" sz="2000"/>
        </a:p>
      </dgm:t>
    </dgm:pt>
    <dgm:pt modelId="{F93061ED-5042-43E2-85A7-F2D136965C39}" type="sibTrans" cxnId="{4C7FF2BB-D113-4383-8A22-07D3603BC830}">
      <dgm:prSet/>
      <dgm:spPr/>
      <dgm:t>
        <a:bodyPr/>
        <a:lstStyle/>
        <a:p>
          <a:endParaRPr lang="ru-RU" sz="2000"/>
        </a:p>
      </dgm:t>
    </dgm:pt>
    <dgm:pt modelId="{5D51D3B6-1201-44F3-8113-F1E01F82EC37}">
      <dgm:prSet phldrT="[Текст]" custT="1"/>
      <dgm:spPr/>
      <dgm:t>
        <a:bodyPr/>
        <a:lstStyle/>
        <a:p>
          <a:r>
            <a:rPr lang="ru-RU" sz="1400" dirty="0" smtClean="0">
              <a:solidFill>
                <a:srgbClr val="002060"/>
              </a:solidFill>
            </a:rPr>
            <a:t>Планирование мероприятий по охране труда</a:t>
          </a:r>
          <a:endParaRPr lang="ru-RU" sz="1400" dirty="0">
            <a:solidFill>
              <a:srgbClr val="002060"/>
            </a:solidFill>
          </a:endParaRPr>
        </a:p>
      </dgm:t>
    </dgm:pt>
    <dgm:pt modelId="{1D914702-CA57-4349-9610-3CC5FEDEB1DE}" type="parTrans" cxnId="{0F0535B2-7028-4952-B7E5-936E54D3E6BA}">
      <dgm:prSet/>
      <dgm:spPr/>
      <dgm:t>
        <a:bodyPr/>
        <a:lstStyle/>
        <a:p>
          <a:endParaRPr lang="ru-RU" sz="2000"/>
        </a:p>
      </dgm:t>
    </dgm:pt>
    <dgm:pt modelId="{A9F51631-6D1A-4159-B574-AD9F5FEE21BF}" type="sibTrans" cxnId="{0F0535B2-7028-4952-B7E5-936E54D3E6BA}">
      <dgm:prSet/>
      <dgm:spPr/>
      <dgm:t>
        <a:bodyPr/>
        <a:lstStyle/>
        <a:p>
          <a:endParaRPr lang="ru-RU" sz="2000"/>
        </a:p>
      </dgm:t>
    </dgm:pt>
    <dgm:pt modelId="{3899B6D0-96ED-4E61-9E09-CADC29C6D285}">
      <dgm:prSet phldrT="[Текст]" custT="1"/>
      <dgm:spPr/>
      <dgm:t>
        <a:bodyPr/>
        <a:lstStyle/>
        <a:p>
          <a:r>
            <a:rPr lang="ru-RU" sz="1400" dirty="0" smtClean="0">
              <a:solidFill>
                <a:srgbClr val="002060"/>
              </a:solidFill>
            </a:rPr>
            <a:t>Проведение инструктажей по охране </a:t>
          </a:r>
          <a:r>
            <a:rPr lang="ru-RU" sz="1400" dirty="0" smtClean="0">
              <a:solidFill>
                <a:srgbClr val="002060"/>
              </a:solidFill>
            </a:rPr>
            <a:t>труда и стажировки на рабочем месте</a:t>
          </a:r>
          <a:endParaRPr lang="ru-RU" sz="1400" dirty="0">
            <a:solidFill>
              <a:srgbClr val="002060"/>
            </a:solidFill>
          </a:endParaRPr>
        </a:p>
      </dgm:t>
    </dgm:pt>
    <dgm:pt modelId="{697E0DAA-A86A-4D62-8333-79B9C5D00CA0}" type="parTrans" cxnId="{C2BFE776-86AA-4619-A075-9FD2FB49BDEC}">
      <dgm:prSet/>
      <dgm:spPr/>
      <dgm:t>
        <a:bodyPr/>
        <a:lstStyle/>
        <a:p>
          <a:endParaRPr lang="ru-RU" sz="2000"/>
        </a:p>
      </dgm:t>
    </dgm:pt>
    <dgm:pt modelId="{C95A4CB3-83A5-4683-B9C7-255EEE807BB2}" type="sibTrans" cxnId="{C2BFE776-86AA-4619-A075-9FD2FB49BDEC}">
      <dgm:prSet/>
      <dgm:spPr/>
      <dgm:t>
        <a:bodyPr/>
        <a:lstStyle/>
        <a:p>
          <a:endParaRPr lang="ru-RU" sz="2000"/>
        </a:p>
      </dgm:t>
    </dgm:pt>
    <dgm:pt modelId="{51F714E2-F4C6-4DDD-B6C9-253975612E92}">
      <dgm:prSet phldrT="[Текст]" custT="1"/>
      <dgm:spPr>
        <a:solidFill>
          <a:schemeClr val="tx2">
            <a:lumMod val="20000"/>
            <a:lumOff val="80000"/>
          </a:schemeClr>
        </a:solidFill>
      </dgm:spPr>
      <dgm:t>
        <a:bodyPr/>
        <a:lstStyle/>
        <a:p>
          <a:r>
            <a:rPr lang="ru-RU" sz="1800" dirty="0" smtClean="0">
              <a:solidFill>
                <a:srgbClr val="002060"/>
              </a:solidFill>
            </a:rPr>
            <a:t>Обеспечение безопасных условий труда</a:t>
          </a:r>
          <a:endParaRPr lang="ru-RU" sz="1800" dirty="0">
            <a:solidFill>
              <a:srgbClr val="002060"/>
            </a:solidFill>
          </a:endParaRPr>
        </a:p>
      </dgm:t>
    </dgm:pt>
    <dgm:pt modelId="{CB9B02FC-8A54-4362-B6F5-08EE845D006F}" type="parTrans" cxnId="{F282C354-4642-4C23-AA63-804E82E3F2BF}">
      <dgm:prSet/>
      <dgm:spPr/>
      <dgm:t>
        <a:bodyPr/>
        <a:lstStyle/>
        <a:p>
          <a:endParaRPr lang="ru-RU" sz="2000"/>
        </a:p>
      </dgm:t>
    </dgm:pt>
    <dgm:pt modelId="{E548C96B-B4B1-42ED-A049-4C19F97FCC5D}" type="sibTrans" cxnId="{F282C354-4642-4C23-AA63-804E82E3F2BF}">
      <dgm:prSet/>
      <dgm:spPr/>
      <dgm:t>
        <a:bodyPr/>
        <a:lstStyle/>
        <a:p>
          <a:endParaRPr lang="ru-RU" sz="2000"/>
        </a:p>
      </dgm:t>
    </dgm:pt>
    <dgm:pt modelId="{E02915D1-FEAB-4AF8-8C90-3B252737E457}">
      <dgm:prSet phldrT="[Текст]" custT="1"/>
      <dgm:spPr/>
      <dgm:t>
        <a:bodyPr/>
        <a:lstStyle/>
        <a:p>
          <a:r>
            <a:rPr lang="ru-RU" sz="1400" dirty="0" smtClean="0">
              <a:solidFill>
                <a:srgbClr val="002060"/>
              </a:solidFill>
            </a:rPr>
            <a:t>Разработка инструкций по охране труда</a:t>
          </a:r>
          <a:endParaRPr lang="ru-RU" sz="1400" dirty="0">
            <a:solidFill>
              <a:srgbClr val="002060"/>
            </a:solidFill>
          </a:endParaRPr>
        </a:p>
      </dgm:t>
    </dgm:pt>
    <dgm:pt modelId="{A01C420B-10FB-4D01-8ABE-16229CC829F6}" type="parTrans" cxnId="{80FA2554-D1E4-4608-A194-5FDE8EF7ACD4}">
      <dgm:prSet/>
      <dgm:spPr/>
      <dgm:t>
        <a:bodyPr/>
        <a:lstStyle/>
        <a:p>
          <a:endParaRPr lang="ru-RU" sz="2000"/>
        </a:p>
      </dgm:t>
    </dgm:pt>
    <dgm:pt modelId="{FC4B9362-3EE4-4C6F-BEE6-5D8E201CFFDA}" type="sibTrans" cxnId="{80FA2554-D1E4-4608-A194-5FDE8EF7ACD4}">
      <dgm:prSet/>
      <dgm:spPr/>
      <dgm:t>
        <a:bodyPr/>
        <a:lstStyle/>
        <a:p>
          <a:endParaRPr lang="ru-RU" sz="2000"/>
        </a:p>
      </dgm:t>
    </dgm:pt>
    <dgm:pt modelId="{8521393E-BCEC-45C4-BA79-1998BB2388E9}">
      <dgm:prSet phldrT="[Текст]" custT="1"/>
      <dgm:spPr/>
      <dgm:t>
        <a:bodyPr/>
        <a:lstStyle/>
        <a:p>
          <a:r>
            <a:rPr lang="ru-RU" sz="1400" dirty="0" smtClean="0">
              <a:solidFill>
                <a:srgbClr val="002060"/>
              </a:solidFill>
            </a:rPr>
            <a:t>Проведение специальной оценки условий труда</a:t>
          </a:r>
          <a:endParaRPr lang="ru-RU" sz="1400" dirty="0">
            <a:solidFill>
              <a:srgbClr val="002060"/>
            </a:solidFill>
          </a:endParaRPr>
        </a:p>
      </dgm:t>
    </dgm:pt>
    <dgm:pt modelId="{D17DDD0E-1ECE-450F-A7CA-296458E5E1A4}" type="parTrans" cxnId="{1FAF0844-9FA2-4242-BB7D-B09D4F28B229}">
      <dgm:prSet/>
      <dgm:spPr/>
      <dgm:t>
        <a:bodyPr/>
        <a:lstStyle/>
        <a:p>
          <a:endParaRPr lang="ru-RU" sz="2000"/>
        </a:p>
      </dgm:t>
    </dgm:pt>
    <dgm:pt modelId="{34C6E57D-C391-4A97-9F99-4B3376B2C890}" type="sibTrans" cxnId="{1FAF0844-9FA2-4242-BB7D-B09D4F28B229}">
      <dgm:prSet/>
      <dgm:spPr/>
      <dgm:t>
        <a:bodyPr/>
        <a:lstStyle/>
        <a:p>
          <a:endParaRPr lang="ru-RU" sz="2000"/>
        </a:p>
      </dgm:t>
    </dgm:pt>
    <dgm:pt modelId="{E3C0F063-3D45-42AB-AC3F-2A611079CE9D}">
      <dgm:prSet phldrT="[Текст]" custT="1"/>
      <dgm:spPr/>
      <dgm:t>
        <a:bodyPr/>
        <a:lstStyle/>
        <a:p>
          <a:r>
            <a:rPr lang="ru-RU" sz="1400" dirty="0" smtClean="0">
              <a:solidFill>
                <a:srgbClr val="002060"/>
              </a:solidFill>
            </a:rPr>
            <a:t>Обеспечение защиты сотрудников от воздействия вредных и (или) опасных факторов производственной среды и трудового процесса</a:t>
          </a:r>
          <a:endParaRPr lang="ru-RU" sz="1400" dirty="0">
            <a:solidFill>
              <a:srgbClr val="002060"/>
            </a:solidFill>
          </a:endParaRPr>
        </a:p>
      </dgm:t>
    </dgm:pt>
    <dgm:pt modelId="{49E7F9A4-6559-4D87-8B7E-3AFC2FF6F680}" type="parTrans" cxnId="{DBBCD4A6-2BA3-4B4B-B22D-F58B6E0126B0}">
      <dgm:prSet/>
      <dgm:spPr/>
      <dgm:t>
        <a:bodyPr/>
        <a:lstStyle/>
        <a:p>
          <a:endParaRPr lang="ru-RU" sz="2000"/>
        </a:p>
      </dgm:t>
    </dgm:pt>
    <dgm:pt modelId="{A264105D-FD9D-4A09-B202-0FA8829FD108}" type="sibTrans" cxnId="{DBBCD4A6-2BA3-4B4B-B22D-F58B6E0126B0}">
      <dgm:prSet/>
      <dgm:spPr/>
      <dgm:t>
        <a:bodyPr/>
        <a:lstStyle/>
        <a:p>
          <a:endParaRPr lang="ru-RU" sz="2000"/>
        </a:p>
      </dgm:t>
    </dgm:pt>
    <dgm:pt modelId="{045A66E4-24BB-479B-8DEA-061242360FBE}">
      <dgm:prSet phldrT="[Текст]" custT="1"/>
      <dgm:spPr>
        <a:solidFill>
          <a:schemeClr val="tx2">
            <a:lumMod val="20000"/>
            <a:lumOff val="80000"/>
          </a:schemeClr>
        </a:solidFill>
      </dgm:spPr>
      <dgm:t>
        <a:bodyPr/>
        <a:lstStyle/>
        <a:p>
          <a:r>
            <a:rPr lang="ru-RU" sz="1800" dirty="0" smtClean="0">
              <a:solidFill>
                <a:srgbClr val="002060"/>
              </a:solidFill>
            </a:rPr>
            <a:t>Профилактика профессиональных заболеваний</a:t>
          </a:r>
          <a:endParaRPr lang="ru-RU" sz="1800" dirty="0">
            <a:solidFill>
              <a:srgbClr val="002060"/>
            </a:solidFill>
          </a:endParaRPr>
        </a:p>
      </dgm:t>
    </dgm:pt>
    <dgm:pt modelId="{364F8A17-35E6-4255-B628-CF0C1E398FE2}" type="parTrans" cxnId="{3E10E8C2-F437-4FC5-BD56-8DCEBD7F94BB}">
      <dgm:prSet/>
      <dgm:spPr/>
      <dgm:t>
        <a:bodyPr/>
        <a:lstStyle/>
        <a:p>
          <a:endParaRPr lang="ru-RU" sz="2000"/>
        </a:p>
      </dgm:t>
    </dgm:pt>
    <dgm:pt modelId="{E8F77061-B3BF-4617-932B-1FE46EC6CFD7}" type="sibTrans" cxnId="{3E10E8C2-F437-4FC5-BD56-8DCEBD7F94BB}">
      <dgm:prSet/>
      <dgm:spPr/>
      <dgm:t>
        <a:bodyPr/>
        <a:lstStyle/>
        <a:p>
          <a:endParaRPr lang="ru-RU" sz="2000"/>
        </a:p>
      </dgm:t>
    </dgm:pt>
    <dgm:pt modelId="{AAFFE2BB-A4E1-496F-BAF1-9286A5097838}">
      <dgm:prSet phldrT="[Текст]" custT="1"/>
      <dgm:spPr/>
      <dgm:t>
        <a:bodyPr/>
        <a:lstStyle/>
        <a:p>
          <a:r>
            <a:rPr lang="ru-RU" sz="1400" dirty="0" smtClean="0">
              <a:solidFill>
                <a:srgbClr val="002060"/>
              </a:solidFill>
            </a:rPr>
            <a:t>Обеспечение проведения предварительных и периодических медицинских осмотров</a:t>
          </a:r>
          <a:endParaRPr lang="ru-RU" sz="1400" dirty="0">
            <a:solidFill>
              <a:srgbClr val="002060"/>
            </a:solidFill>
          </a:endParaRPr>
        </a:p>
      </dgm:t>
    </dgm:pt>
    <dgm:pt modelId="{7CEBB106-7C08-46E3-87D4-20583748FB4F}" type="parTrans" cxnId="{68366106-9707-4E9B-987C-0729DE493850}">
      <dgm:prSet/>
      <dgm:spPr/>
      <dgm:t>
        <a:bodyPr/>
        <a:lstStyle/>
        <a:p>
          <a:endParaRPr lang="ru-RU" sz="2000"/>
        </a:p>
      </dgm:t>
    </dgm:pt>
    <dgm:pt modelId="{3A8989B9-24C8-43E5-B76E-14E627CA6279}" type="sibTrans" cxnId="{68366106-9707-4E9B-987C-0729DE493850}">
      <dgm:prSet/>
      <dgm:spPr/>
      <dgm:t>
        <a:bodyPr/>
        <a:lstStyle/>
        <a:p>
          <a:endParaRPr lang="ru-RU" sz="2000"/>
        </a:p>
      </dgm:t>
    </dgm:pt>
    <dgm:pt modelId="{091E882B-7C63-493E-9355-06A53EB10C43}">
      <dgm:prSet phldrT="[Текст]" custT="1"/>
      <dgm:spPr/>
      <dgm:t>
        <a:bodyPr/>
        <a:lstStyle/>
        <a:p>
          <a:r>
            <a:rPr lang="ru-RU" sz="1400" dirty="0" smtClean="0">
              <a:solidFill>
                <a:srgbClr val="002060"/>
              </a:solidFill>
            </a:rPr>
            <a:t>Обеспечение соответствующих режимов труда и отдыха работников</a:t>
          </a:r>
          <a:endParaRPr lang="ru-RU" sz="1400" dirty="0">
            <a:solidFill>
              <a:srgbClr val="002060"/>
            </a:solidFill>
          </a:endParaRPr>
        </a:p>
      </dgm:t>
    </dgm:pt>
    <dgm:pt modelId="{A469752E-C823-4381-ADEA-E931FFE0E805}" type="parTrans" cxnId="{A324535C-8E3A-4060-B308-51BFAB4CFE07}">
      <dgm:prSet/>
      <dgm:spPr/>
      <dgm:t>
        <a:bodyPr/>
        <a:lstStyle/>
        <a:p>
          <a:endParaRPr lang="ru-RU" sz="2000"/>
        </a:p>
      </dgm:t>
    </dgm:pt>
    <dgm:pt modelId="{B29CEC60-3FB2-4E51-94DE-2F3A87C98ABC}" type="sibTrans" cxnId="{A324535C-8E3A-4060-B308-51BFAB4CFE07}">
      <dgm:prSet/>
      <dgm:spPr/>
      <dgm:t>
        <a:bodyPr/>
        <a:lstStyle/>
        <a:p>
          <a:endParaRPr lang="ru-RU" sz="2000"/>
        </a:p>
      </dgm:t>
    </dgm:pt>
    <dgm:pt modelId="{70B06F04-D469-4FB3-BADA-4D8BBD740C6F}">
      <dgm:prSet phldrT="[Текст]" custT="1"/>
      <dgm:spPr/>
      <dgm:t>
        <a:bodyPr/>
        <a:lstStyle/>
        <a:p>
          <a:endParaRPr lang="ru-RU" sz="1400" dirty="0"/>
        </a:p>
      </dgm:t>
    </dgm:pt>
    <dgm:pt modelId="{61ACD2A3-F050-45D7-896A-0CCB38A292D8}" type="parTrans" cxnId="{4358C086-4881-4525-B317-F424BF2D885B}">
      <dgm:prSet/>
      <dgm:spPr/>
      <dgm:t>
        <a:bodyPr/>
        <a:lstStyle/>
        <a:p>
          <a:endParaRPr lang="ru-RU" sz="2000"/>
        </a:p>
      </dgm:t>
    </dgm:pt>
    <dgm:pt modelId="{655D33BD-284F-48C6-89B5-81518EA3E114}" type="sibTrans" cxnId="{4358C086-4881-4525-B317-F424BF2D885B}">
      <dgm:prSet/>
      <dgm:spPr/>
      <dgm:t>
        <a:bodyPr/>
        <a:lstStyle/>
        <a:p>
          <a:endParaRPr lang="ru-RU" sz="2000"/>
        </a:p>
      </dgm:t>
    </dgm:pt>
    <dgm:pt modelId="{AD99CB9F-908A-4EA2-80A9-F36D0D53C8B6}">
      <dgm:prSet phldrT="[Текст]" custT="1"/>
      <dgm:spPr/>
      <dgm:t>
        <a:bodyPr/>
        <a:lstStyle/>
        <a:p>
          <a:r>
            <a:rPr lang="ru-RU" sz="1400" dirty="0" smtClean="0">
              <a:solidFill>
                <a:srgbClr val="002060"/>
              </a:solidFill>
            </a:rPr>
            <a:t>Предоставление работникам гарантий и компенсаций за работу с вредными и (или) опасными условиями труда</a:t>
          </a:r>
          <a:endParaRPr lang="ru-RU" sz="1400" dirty="0">
            <a:solidFill>
              <a:srgbClr val="002060"/>
            </a:solidFill>
          </a:endParaRPr>
        </a:p>
      </dgm:t>
    </dgm:pt>
    <dgm:pt modelId="{4E70DFA7-20E6-4796-B7B7-66186E3851CE}" type="parTrans" cxnId="{429B14DC-748F-47DE-A2E8-11A24B0203EA}">
      <dgm:prSet/>
      <dgm:spPr/>
      <dgm:t>
        <a:bodyPr/>
        <a:lstStyle/>
        <a:p>
          <a:endParaRPr lang="ru-RU" sz="2000"/>
        </a:p>
      </dgm:t>
    </dgm:pt>
    <dgm:pt modelId="{FC1543FF-0DFF-4EF6-A8B6-2891DE9B4B54}" type="sibTrans" cxnId="{429B14DC-748F-47DE-A2E8-11A24B0203EA}">
      <dgm:prSet/>
      <dgm:spPr/>
      <dgm:t>
        <a:bodyPr/>
        <a:lstStyle/>
        <a:p>
          <a:endParaRPr lang="ru-RU" sz="2000"/>
        </a:p>
      </dgm:t>
    </dgm:pt>
    <dgm:pt modelId="{0210BD66-2327-4856-B8A8-5363F766463D}">
      <dgm:prSet phldrT="[Текст]" custT="1"/>
      <dgm:spPr/>
      <dgm:t>
        <a:bodyPr/>
        <a:lstStyle/>
        <a:p>
          <a:r>
            <a:rPr lang="ru-RU" sz="1400" dirty="0" smtClean="0">
              <a:solidFill>
                <a:srgbClr val="002060"/>
              </a:solidFill>
            </a:rPr>
            <a:t>Обязательное социальное страхование работников от несчастных случаев на производстве и профессиональных заболеваний</a:t>
          </a:r>
          <a:endParaRPr lang="ru-RU" sz="1400" dirty="0">
            <a:solidFill>
              <a:srgbClr val="002060"/>
            </a:solidFill>
          </a:endParaRPr>
        </a:p>
      </dgm:t>
    </dgm:pt>
    <dgm:pt modelId="{34669137-E408-4998-8543-E8DB7CA84198}" type="parTrans" cxnId="{63E5A7C7-2C0F-4B57-83D9-2E79510DB193}">
      <dgm:prSet/>
      <dgm:spPr/>
      <dgm:t>
        <a:bodyPr/>
        <a:lstStyle/>
        <a:p>
          <a:endParaRPr lang="ru-RU" sz="2000"/>
        </a:p>
      </dgm:t>
    </dgm:pt>
    <dgm:pt modelId="{910773C6-9EE0-4244-9C10-2A1A1D2F2D29}" type="sibTrans" cxnId="{63E5A7C7-2C0F-4B57-83D9-2E79510DB193}">
      <dgm:prSet/>
      <dgm:spPr/>
      <dgm:t>
        <a:bodyPr/>
        <a:lstStyle/>
        <a:p>
          <a:endParaRPr lang="ru-RU" sz="2000"/>
        </a:p>
      </dgm:t>
    </dgm:pt>
    <dgm:pt modelId="{9C10A987-1C72-404D-A090-7908E575237D}">
      <dgm:prSet phldrT="[Текст]" custT="1"/>
      <dgm:spPr>
        <a:solidFill>
          <a:schemeClr val="tx2">
            <a:lumMod val="20000"/>
            <a:lumOff val="80000"/>
          </a:schemeClr>
        </a:solidFill>
      </dgm:spPr>
      <dgm:t>
        <a:bodyPr/>
        <a:lstStyle/>
        <a:p>
          <a:r>
            <a:rPr lang="ru-RU" sz="1800" dirty="0" smtClean="0">
              <a:solidFill>
                <a:srgbClr val="002060"/>
              </a:solidFill>
            </a:rPr>
            <a:t>Возмещение вреда здоровью работника, причиненного несчастным случаем</a:t>
          </a:r>
          <a:endParaRPr lang="ru-RU" sz="1800" dirty="0">
            <a:solidFill>
              <a:srgbClr val="002060"/>
            </a:solidFill>
          </a:endParaRPr>
        </a:p>
      </dgm:t>
    </dgm:pt>
    <dgm:pt modelId="{62F89D33-E275-4B3D-A95B-2889BB3BD55B}" type="parTrans" cxnId="{162760C5-BC85-40A1-AE2A-4D017304D29D}">
      <dgm:prSet/>
      <dgm:spPr/>
      <dgm:t>
        <a:bodyPr/>
        <a:lstStyle/>
        <a:p>
          <a:endParaRPr lang="ru-RU" sz="2000"/>
        </a:p>
      </dgm:t>
    </dgm:pt>
    <dgm:pt modelId="{32A0B66C-E4B9-4696-8339-F15CDB361EC6}" type="sibTrans" cxnId="{162760C5-BC85-40A1-AE2A-4D017304D29D}">
      <dgm:prSet/>
      <dgm:spPr/>
      <dgm:t>
        <a:bodyPr/>
        <a:lstStyle/>
        <a:p>
          <a:endParaRPr lang="ru-RU" sz="2000"/>
        </a:p>
      </dgm:t>
    </dgm:pt>
    <dgm:pt modelId="{0C85CE3B-4A2F-4A49-A063-05E6E57F2A5B}">
      <dgm:prSet phldrT="[Текст]" custT="1"/>
      <dgm:spPr/>
      <dgm:t>
        <a:bodyPr/>
        <a:lstStyle/>
        <a:p>
          <a:r>
            <a:rPr lang="ru-RU" sz="1400" dirty="0" smtClean="0">
              <a:solidFill>
                <a:srgbClr val="002060"/>
              </a:solidFill>
            </a:rPr>
            <a:t>Учет и расследование несчастных случаев на производстве и профессиональных заболеваний</a:t>
          </a:r>
          <a:endParaRPr lang="ru-RU" sz="1400" dirty="0">
            <a:solidFill>
              <a:srgbClr val="002060"/>
            </a:solidFill>
          </a:endParaRPr>
        </a:p>
      </dgm:t>
    </dgm:pt>
    <dgm:pt modelId="{072D91CD-D02B-47A8-B179-0BD5A16C4B15}" type="parTrans" cxnId="{741F44AC-7F89-4031-A469-D6650A42E9AB}">
      <dgm:prSet/>
      <dgm:spPr/>
      <dgm:t>
        <a:bodyPr/>
        <a:lstStyle/>
        <a:p>
          <a:endParaRPr lang="ru-RU" sz="2000"/>
        </a:p>
      </dgm:t>
    </dgm:pt>
    <dgm:pt modelId="{B262254D-B5AA-4B3B-A199-F9C227614AB0}" type="sibTrans" cxnId="{741F44AC-7F89-4031-A469-D6650A42E9AB}">
      <dgm:prSet/>
      <dgm:spPr/>
      <dgm:t>
        <a:bodyPr/>
        <a:lstStyle/>
        <a:p>
          <a:endParaRPr lang="ru-RU" sz="2000"/>
        </a:p>
      </dgm:t>
    </dgm:pt>
    <dgm:pt modelId="{5354CBBF-1884-4032-A968-5D784609A0FD}">
      <dgm:prSet phldrT="[Текст]" custT="1"/>
      <dgm:spPr/>
      <dgm:t>
        <a:bodyPr/>
        <a:lstStyle/>
        <a:p>
          <a:r>
            <a:rPr lang="ru-RU" sz="1400" dirty="0" smtClean="0">
              <a:solidFill>
                <a:srgbClr val="002060"/>
              </a:solidFill>
            </a:rPr>
            <a:t>Информирование работников об условиях труда</a:t>
          </a:r>
          <a:endParaRPr lang="ru-RU" sz="1400" dirty="0">
            <a:solidFill>
              <a:srgbClr val="002060"/>
            </a:solidFill>
          </a:endParaRPr>
        </a:p>
      </dgm:t>
    </dgm:pt>
    <dgm:pt modelId="{8595D429-04EA-4693-80E1-1777001685B2}" type="parTrans" cxnId="{BD93CA9B-B99C-4826-94A1-D967ED75803E}">
      <dgm:prSet/>
      <dgm:spPr/>
      <dgm:t>
        <a:bodyPr/>
        <a:lstStyle/>
        <a:p>
          <a:endParaRPr lang="ru-RU"/>
        </a:p>
      </dgm:t>
    </dgm:pt>
    <dgm:pt modelId="{9A1F39E3-25B3-458D-9599-52BDDDD38F48}" type="sibTrans" cxnId="{BD93CA9B-B99C-4826-94A1-D967ED75803E}">
      <dgm:prSet/>
      <dgm:spPr/>
      <dgm:t>
        <a:bodyPr/>
        <a:lstStyle/>
        <a:p>
          <a:endParaRPr lang="ru-RU"/>
        </a:p>
      </dgm:t>
    </dgm:pt>
    <dgm:pt modelId="{7F797C76-4047-44BF-A991-39EC9B141CAC}" type="pres">
      <dgm:prSet presAssocID="{113F102D-19FE-4C99-B2F6-DE7AF001C4BB}" presName="linear" presStyleCnt="0">
        <dgm:presLayoutVars>
          <dgm:animLvl val="lvl"/>
          <dgm:resizeHandles val="exact"/>
        </dgm:presLayoutVars>
      </dgm:prSet>
      <dgm:spPr/>
      <dgm:t>
        <a:bodyPr/>
        <a:lstStyle/>
        <a:p>
          <a:endParaRPr lang="ru-RU"/>
        </a:p>
      </dgm:t>
    </dgm:pt>
    <dgm:pt modelId="{1079D3B1-D3DA-4240-A711-9ABC121C1A3B}" type="pres">
      <dgm:prSet presAssocID="{29222556-8938-4322-AAA1-FC53E57823B0}" presName="parentText" presStyleLbl="node1" presStyleIdx="0" presStyleCnt="5" custLinFactNeighborX="804" custLinFactNeighborY="-11146">
        <dgm:presLayoutVars>
          <dgm:chMax val="0"/>
          <dgm:bulletEnabled val="1"/>
        </dgm:presLayoutVars>
      </dgm:prSet>
      <dgm:spPr/>
      <dgm:t>
        <a:bodyPr/>
        <a:lstStyle/>
        <a:p>
          <a:endParaRPr lang="ru-RU"/>
        </a:p>
      </dgm:t>
    </dgm:pt>
    <dgm:pt modelId="{5B9A9443-2B8D-4567-AA92-03544E938FE8}" type="pres">
      <dgm:prSet presAssocID="{29222556-8938-4322-AAA1-FC53E57823B0}" presName="childText" presStyleLbl="revTx" presStyleIdx="0" presStyleCnt="5">
        <dgm:presLayoutVars>
          <dgm:bulletEnabled val="1"/>
        </dgm:presLayoutVars>
      </dgm:prSet>
      <dgm:spPr/>
      <dgm:t>
        <a:bodyPr/>
        <a:lstStyle/>
        <a:p>
          <a:endParaRPr lang="ru-RU"/>
        </a:p>
      </dgm:t>
    </dgm:pt>
    <dgm:pt modelId="{770EA4F6-E136-40DD-A440-ECFEEDBA30F0}" type="pres">
      <dgm:prSet presAssocID="{818938F0-E8D3-475D-A229-31A74AA5CEAF}" presName="parentText" presStyleLbl="node1" presStyleIdx="1" presStyleCnt="5">
        <dgm:presLayoutVars>
          <dgm:chMax val="0"/>
          <dgm:bulletEnabled val="1"/>
        </dgm:presLayoutVars>
      </dgm:prSet>
      <dgm:spPr/>
      <dgm:t>
        <a:bodyPr/>
        <a:lstStyle/>
        <a:p>
          <a:endParaRPr lang="ru-RU"/>
        </a:p>
      </dgm:t>
    </dgm:pt>
    <dgm:pt modelId="{35916C88-7EEE-4DCF-89E1-C2122506E0BF}" type="pres">
      <dgm:prSet presAssocID="{818938F0-E8D3-475D-A229-31A74AA5CEAF}" presName="childText" presStyleLbl="revTx" presStyleIdx="1" presStyleCnt="5">
        <dgm:presLayoutVars>
          <dgm:bulletEnabled val="1"/>
        </dgm:presLayoutVars>
      </dgm:prSet>
      <dgm:spPr/>
      <dgm:t>
        <a:bodyPr/>
        <a:lstStyle/>
        <a:p>
          <a:endParaRPr lang="ru-RU"/>
        </a:p>
      </dgm:t>
    </dgm:pt>
    <dgm:pt modelId="{FDB19A8C-58DA-4B3F-8F05-4973DF75A40D}" type="pres">
      <dgm:prSet presAssocID="{51F714E2-F4C6-4DDD-B6C9-253975612E92}" presName="parentText" presStyleLbl="node1" presStyleIdx="2" presStyleCnt="5">
        <dgm:presLayoutVars>
          <dgm:chMax val="0"/>
          <dgm:bulletEnabled val="1"/>
        </dgm:presLayoutVars>
      </dgm:prSet>
      <dgm:spPr/>
      <dgm:t>
        <a:bodyPr/>
        <a:lstStyle/>
        <a:p>
          <a:endParaRPr lang="ru-RU"/>
        </a:p>
      </dgm:t>
    </dgm:pt>
    <dgm:pt modelId="{7194A342-B967-41E1-A0A8-4DA062572A3D}" type="pres">
      <dgm:prSet presAssocID="{51F714E2-F4C6-4DDD-B6C9-253975612E92}" presName="childText" presStyleLbl="revTx" presStyleIdx="2" presStyleCnt="5">
        <dgm:presLayoutVars>
          <dgm:bulletEnabled val="1"/>
        </dgm:presLayoutVars>
      </dgm:prSet>
      <dgm:spPr/>
      <dgm:t>
        <a:bodyPr/>
        <a:lstStyle/>
        <a:p>
          <a:endParaRPr lang="ru-RU"/>
        </a:p>
      </dgm:t>
    </dgm:pt>
    <dgm:pt modelId="{DCB6F2C1-84A2-463A-8D29-3931FCB01D23}" type="pres">
      <dgm:prSet presAssocID="{045A66E4-24BB-479B-8DEA-061242360FBE}" presName="parentText" presStyleLbl="node1" presStyleIdx="3" presStyleCnt="5">
        <dgm:presLayoutVars>
          <dgm:chMax val="0"/>
          <dgm:bulletEnabled val="1"/>
        </dgm:presLayoutVars>
      </dgm:prSet>
      <dgm:spPr/>
      <dgm:t>
        <a:bodyPr/>
        <a:lstStyle/>
        <a:p>
          <a:endParaRPr lang="ru-RU"/>
        </a:p>
      </dgm:t>
    </dgm:pt>
    <dgm:pt modelId="{A7F9425D-989A-4052-BB88-28701F010092}" type="pres">
      <dgm:prSet presAssocID="{045A66E4-24BB-479B-8DEA-061242360FBE}" presName="childText" presStyleLbl="revTx" presStyleIdx="3" presStyleCnt="5">
        <dgm:presLayoutVars>
          <dgm:bulletEnabled val="1"/>
        </dgm:presLayoutVars>
      </dgm:prSet>
      <dgm:spPr/>
      <dgm:t>
        <a:bodyPr/>
        <a:lstStyle/>
        <a:p>
          <a:endParaRPr lang="ru-RU"/>
        </a:p>
      </dgm:t>
    </dgm:pt>
    <dgm:pt modelId="{92D4E400-C5CA-465B-AF54-26DF81AEFB9E}" type="pres">
      <dgm:prSet presAssocID="{9C10A987-1C72-404D-A090-7908E575237D}" presName="parentText" presStyleLbl="node1" presStyleIdx="4" presStyleCnt="5">
        <dgm:presLayoutVars>
          <dgm:chMax val="0"/>
          <dgm:bulletEnabled val="1"/>
        </dgm:presLayoutVars>
      </dgm:prSet>
      <dgm:spPr/>
      <dgm:t>
        <a:bodyPr/>
        <a:lstStyle/>
        <a:p>
          <a:endParaRPr lang="ru-RU"/>
        </a:p>
      </dgm:t>
    </dgm:pt>
    <dgm:pt modelId="{A99694BF-75E5-4952-B9E1-50CE003E6133}" type="pres">
      <dgm:prSet presAssocID="{9C10A987-1C72-404D-A090-7908E575237D}" presName="childText" presStyleLbl="revTx" presStyleIdx="4" presStyleCnt="5">
        <dgm:presLayoutVars>
          <dgm:bulletEnabled val="1"/>
        </dgm:presLayoutVars>
      </dgm:prSet>
      <dgm:spPr/>
      <dgm:t>
        <a:bodyPr/>
        <a:lstStyle/>
        <a:p>
          <a:endParaRPr lang="ru-RU"/>
        </a:p>
      </dgm:t>
    </dgm:pt>
  </dgm:ptLst>
  <dgm:cxnLst>
    <dgm:cxn modelId="{BD72C2EC-3139-4728-A3CF-C1FDBCAF4C8F}" type="presOf" srcId="{3899B6D0-96ED-4E61-9E09-CADC29C6D285}" destId="{35916C88-7EEE-4DCF-89E1-C2122506E0BF}" srcOrd="0" destOrd="1" presId="urn:microsoft.com/office/officeart/2005/8/layout/vList2"/>
    <dgm:cxn modelId="{68366106-9707-4E9B-987C-0729DE493850}" srcId="{045A66E4-24BB-479B-8DEA-061242360FBE}" destId="{AAFFE2BB-A4E1-496F-BAF1-9286A5097838}" srcOrd="0" destOrd="0" parTransId="{7CEBB106-7C08-46E3-87D4-20583748FB4F}" sibTransId="{3A8989B9-24C8-43E5-B76E-14E627CA6279}"/>
    <dgm:cxn modelId="{0F0535B2-7028-4952-B7E5-936E54D3E6BA}" srcId="{29222556-8938-4322-AAA1-FC53E57823B0}" destId="{5D51D3B6-1201-44F3-8113-F1E01F82EC37}" srcOrd="2" destOrd="0" parTransId="{1D914702-CA57-4349-9610-3CC5FEDEB1DE}" sibTransId="{A9F51631-6D1A-4159-B574-AD9F5FEE21BF}"/>
    <dgm:cxn modelId="{C2BFE776-86AA-4619-A075-9FD2FB49BDEC}" srcId="{818938F0-E8D3-475D-A229-31A74AA5CEAF}" destId="{3899B6D0-96ED-4E61-9E09-CADC29C6D285}" srcOrd="1" destOrd="0" parTransId="{697E0DAA-A86A-4D62-8333-79B9C5D00CA0}" sibTransId="{C95A4CB3-83A5-4683-B9C7-255EEE807BB2}"/>
    <dgm:cxn modelId="{C1906DEE-B220-4678-8DF5-B79A80648646}" type="presOf" srcId="{113F102D-19FE-4C99-B2F6-DE7AF001C4BB}" destId="{7F797C76-4047-44BF-A991-39EC9B141CAC}" srcOrd="0" destOrd="0" presId="urn:microsoft.com/office/officeart/2005/8/layout/vList2"/>
    <dgm:cxn modelId="{BD93CA9B-B99C-4826-94A1-D967ED75803E}" srcId="{51F714E2-F4C6-4DDD-B6C9-253975612E92}" destId="{5354CBBF-1884-4032-A968-5D784609A0FD}" srcOrd="3" destOrd="0" parTransId="{8595D429-04EA-4693-80E1-1777001685B2}" sibTransId="{9A1F39E3-25B3-458D-9599-52BDDDD38F48}"/>
    <dgm:cxn modelId="{432B7E19-7A1C-4F00-BD37-5728D7D5508D}" type="presOf" srcId="{0C85CE3B-4A2F-4A49-A063-05E6E57F2A5B}" destId="{A99694BF-75E5-4952-B9E1-50CE003E6133}" srcOrd="0" destOrd="1" presId="urn:microsoft.com/office/officeart/2005/8/layout/vList2"/>
    <dgm:cxn modelId="{A324535C-8E3A-4060-B308-51BFAB4CFE07}" srcId="{045A66E4-24BB-479B-8DEA-061242360FBE}" destId="{091E882B-7C63-493E-9355-06A53EB10C43}" srcOrd="1" destOrd="0" parTransId="{A469752E-C823-4381-ADEA-E931FFE0E805}" sibTransId="{B29CEC60-3FB2-4E51-94DE-2F3A87C98ABC}"/>
    <dgm:cxn modelId="{B702314A-2D81-4B88-83EA-7E3F15EAE436}" type="presOf" srcId="{9C10A987-1C72-404D-A090-7908E575237D}" destId="{92D4E400-C5CA-465B-AF54-26DF81AEFB9E}" srcOrd="0" destOrd="0" presId="urn:microsoft.com/office/officeart/2005/8/layout/vList2"/>
    <dgm:cxn modelId="{06B4843C-74C5-493F-80C1-DA93DB1F3681}" type="presOf" srcId="{E02915D1-FEAB-4AF8-8C90-3B252737E457}" destId="{7194A342-B967-41E1-A0A8-4DA062572A3D}" srcOrd="0" destOrd="0" presId="urn:microsoft.com/office/officeart/2005/8/layout/vList2"/>
    <dgm:cxn modelId="{AB2407CC-B591-4C3B-9FE9-D792D474A185}" type="presOf" srcId="{AAFFE2BB-A4E1-496F-BAF1-9286A5097838}" destId="{A7F9425D-989A-4052-BB88-28701F010092}" srcOrd="0" destOrd="0" presId="urn:microsoft.com/office/officeart/2005/8/layout/vList2"/>
    <dgm:cxn modelId="{BC7B8430-FDD8-4FFB-9735-BBE2053B27EF}" type="presOf" srcId="{5354CBBF-1884-4032-A968-5D784609A0FD}" destId="{7194A342-B967-41E1-A0A8-4DA062572A3D}" srcOrd="0" destOrd="3" presId="urn:microsoft.com/office/officeart/2005/8/layout/vList2"/>
    <dgm:cxn modelId="{F282C354-4642-4C23-AA63-804E82E3F2BF}" srcId="{113F102D-19FE-4C99-B2F6-DE7AF001C4BB}" destId="{51F714E2-F4C6-4DDD-B6C9-253975612E92}" srcOrd="2" destOrd="0" parTransId="{CB9B02FC-8A54-4362-B6F5-08EE845D006F}" sibTransId="{E548C96B-B4B1-42ED-A049-4C19F97FCC5D}"/>
    <dgm:cxn modelId="{B2C248A2-9746-45A6-9553-9F6EF05D0053}" srcId="{818938F0-E8D3-475D-A229-31A74AA5CEAF}" destId="{ACEF8DCD-4F64-47AA-8146-D6434F2E1DA6}" srcOrd="0" destOrd="0" parTransId="{F7ED3318-05B7-4697-A2F7-85645FCE3096}" sibTransId="{6321F768-CFEA-408A-9AD2-53AC6F1B6C42}"/>
    <dgm:cxn modelId="{63E5A7C7-2C0F-4B57-83D9-2E79510DB193}" srcId="{9C10A987-1C72-404D-A090-7908E575237D}" destId="{0210BD66-2327-4856-B8A8-5363F766463D}" srcOrd="0" destOrd="0" parTransId="{34669137-E408-4998-8543-E8DB7CA84198}" sibTransId="{910773C6-9EE0-4244-9C10-2A1A1D2F2D29}"/>
    <dgm:cxn modelId="{1FAF0844-9FA2-4242-BB7D-B09D4F28B229}" srcId="{51F714E2-F4C6-4DDD-B6C9-253975612E92}" destId="{8521393E-BCEC-45C4-BA79-1998BB2388E9}" srcOrd="1" destOrd="0" parTransId="{D17DDD0E-1ECE-450F-A7CA-296458E5E1A4}" sibTransId="{34C6E57D-C391-4A97-9F99-4B3376B2C890}"/>
    <dgm:cxn modelId="{D7D94CC0-32EA-4393-A9F9-96C8890E8C60}" srcId="{113F102D-19FE-4C99-B2F6-DE7AF001C4BB}" destId="{818938F0-E8D3-475D-A229-31A74AA5CEAF}" srcOrd="1" destOrd="0" parTransId="{463A53F8-3B83-4FE7-B860-320742C24CA7}" sibTransId="{1C0CA818-D7E6-4AA3-A162-F471FA13AD93}"/>
    <dgm:cxn modelId="{162760C5-BC85-40A1-AE2A-4D017304D29D}" srcId="{113F102D-19FE-4C99-B2F6-DE7AF001C4BB}" destId="{9C10A987-1C72-404D-A090-7908E575237D}" srcOrd="4" destOrd="0" parTransId="{62F89D33-E275-4B3D-A95B-2889BB3BD55B}" sibTransId="{32A0B66C-E4B9-4696-8339-F15CDB361EC6}"/>
    <dgm:cxn modelId="{E1B3A703-B2F9-430C-B9E1-BE31F83CDD43}" type="presOf" srcId="{5D51D3B6-1201-44F3-8113-F1E01F82EC37}" destId="{5B9A9443-2B8D-4567-AA92-03544E938FE8}" srcOrd="0" destOrd="2" presId="urn:microsoft.com/office/officeart/2005/8/layout/vList2"/>
    <dgm:cxn modelId="{798DE314-E5A7-4D88-AA5F-2F6398B6B2B8}" type="presOf" srcId="{0210BD66-2327-4856-B8A8-5363F766463D}" destId="{A99694BF-75E5-4952-B9E1-50CE003E6133}" srcOrd="0" destOrd="0" presId="urn:microsoft.com/office/officeart/2005/8/layout/vList2"/>
    <dgm:cxn modelId="{B53BF1E7-921B-4C84-A835-A5AA989BB117}" type="presOf" srcId="{E3C0F063-3D45-42AB-AC3F-2A611079CE9D}" destId="{7194A342-B967-41E1-A0A8-4DA062572A3D}" srcOrd="0" destOrd="2" presId="urn:microsoft.com/office/officeart/2005/8/layout/vList2"/>
    <dgm:cxn modelId="{3E10E8C2-F437-4FC5-BD56-8DCEBD7F94BB}" srcId="{113F102D-19FE-4C99-B2F6-DE7AF001C4BB}" destId="{045A66E4-24BB-479B-8DEA-061242360FBE}" srcOrd="3" destOrd="0" parTransId="{364F8A17-35E6-4255-B628-CF0C1E398FE2}" sibTransId="{E8F77061-B3BF-4617-932B-1FE46EC6CFD7}"/>
    <dgm:cxn modelId="{DBBCD4A6-2BA3-4B4B-B22D-F58B6E0126B0}" srcId="{51F714E2-F4C6-4DDD-B6C9-253975612E92}" destId="{E3C0F063-3D45-42AB-AC3F-2A611079CE9D}" srcOrd="2" destOrd="0" parTransId="{49E7F9A4-6559-4D87-8B7E-3AFC2FF6F680}" sibTransId="{A264105D-FD9D-4A09-B202-0FA8829FD108}"/>
    <dgm:cxn modelId="{C71261F9-E6F2-4F26-80E2-D42D225FDEE5}" type="presOf" srcId="{091E882B-7C63-493E-9355-06A53EB10C43}" destId="{A7F9425D-989A-4052-BB88-28701F010092}" srcOrd="0" destOrd="1" presId="urn:microsoft.com/office/officeart/2005/8/layout/vList2"/>
    <dgm:cxn modelId="{6BCC6638-1965-49C6-9243-CE16E4C08F20}" type="presOf" srcId="{D1D5D478-C65A-4F75-BAA6-DB3D8ED95ED0}" destId="{5B9A9443-2B8D-4567-AA92-03544E938FE8}" srcOrd="0" destOrd="1" presId="urn:microsoft.com/office/officeart/2005/8/layout/vList2"/>
    <dgm:cxn modelId="{5CE2C837-8436-4719-BB9B-5480C7CA6867}" type="presOf" srcId="{AD99CB9F-908A-4EA2-80A9-F36D0D53C8B6}" destId="{A7F9425D-989A-4052-BB88-28701F010092}" srcOrd="0" destOrd="2" presId="urn:microsoft.com/office/officeart/2005/8/layout/vList2"/>
    <dgm:cxn modelId="{4358C086-4881-4525-B317-F424BF2D885B}" srcId="{9C10A987-1C72-404D-A090-7908E575237D}" destId="{70B06F04-D469-4FB3-BADA-4D8BBD740C6F}" srcOrd="2" destOrd="0" parTransId="{61ACD2A3-F050-45D7-896A-0CCB38A292D8}" sibTransId="{655D33BD-284F-48C6-89B5-81518EA3E114}"/>
    <dgm:cxn modelId="{4C7FF2BB-D113-4383-8A22-07D3603BC830}" srcId="{29222556-8938-4322-AAA1-FC53E57823B0}" destId="{D1D5D478-C65A-4F75-BAA6-DB3D8ED95ED0}" srcOrd="1" destOrd="0" parTransId="{3D5ED6C9-5EED-4815-921D-5F94A94CBC2F}" sibTransId="{F93061ED-5042-43E2-85A7-F2D136965C39}"/>
    <dgm:cxn modelId="{5BE8F933-0E64-492D-A20D-4BAD5CBA3237}" type="presOf" srcId="{ACEF8DCD-4F64-47AA-8146-D6434F2E1DA6}" destId="{35916C88-7EEE-4DCF-89E1-C2122506E0BF}" srcOrd="0" destOrd="0" presId="urn:microsoft.com/office/officeart/2005/8/layout/vList2"/>
    <dgm:cxn modelId="{741F44AC-7F89-4031-A469-D6650A42E9AB}" srcId="{9C10A987-1C72-404D-A090-7908E575237D}" destId="{0C85CE3B-4A2F-4A49-A063-05E6E57F2A5B}" srcOrd="1" destOrd="0" parTransId="{072D91CD-D02B-47A8-B179-0BD5A16C4B15}" sibTransId="{B262254D-B5AA-4B3B-A199-F9C227614AB0}"/>
    <dgm:cxn modelId="{429B14DC-748F-47DE-A2E8-11A24B0203EA}" srcId="{045A66E4-24BB-479B-8DEA-061242360FBE}" destId="{AD99CB9F-908A-4EA2-80A9-F36D0D53C8B6}" srcOrd="2" destOrd="0" parTransId="{4E70DFA7-20E6-4796-B7B7-66186E3851CE}" sibTransId="{FC1543FF-0DFF-4EF6-A8B6-2891DE9B4B54}"/>
    <dgm:cxn modelId="{C8602113-9079-404F-BA65-BF4F70AE4D01}" type="presOf" srcId="{8521393E-BCEC-45C4-BA79-1998BB2388E9}" destId="{7194A342-B967-41E1-A0A8-4DA062572A3D}" srcOrd="0" destOrd="1" presId="urn:microsoft.com/office/officeart/2005/8/layout/vList2"/>
    <dgm:cxn modelId="{80FA2554-D1E4-4608-A194-5FDE8EF7ACD4}" srcId="{51F714E2-F4C6-4DDD-B6C9-253975612E92}" destId="{E02915D1-FEAB-4AF8-8C90-3B252737E457}" srcOrd="0" destOrd="0" parTransId="{A01C420B-10FB-4D01-8ABE-16229CC829F6}" sibTransId="{FC4B9362-3EE4-4C6F-BEE6-5D8E201CFFDA}"/>
    <dgm:cxn modelId="{14AD946A-8C1D-45C1-B0EC-307B146E992C}" type="presOf" srcId="{045A66E4-24BB-479B-8DEA-061242360FBE}" destId="{DCB6F2C1-84A2-463A-8D29-3931FCB01D23}" srcOrd="0" destOrd="0" presId="urn:microsoft.com/office/officeart/2005/8/layout/vList2"/>
    <dgm:cxn modelId="{C02B3CC7-F2BF-4F00-8A29-7B8AD6B34A99}" type="presOf" srcId="{51F714E2-F4C6-4DDD-B6C9-253975612E92}" destId="{FDB19A8C-58DA-4B3F-8F05-4973DF75A40D}" srcOrd="0" destOrd="0" presId="urn:microsoft.com/office/officeart/2005/8/layout/vList2"/>
    <dgm:cxn modelId="{163EA0EB-C73B-4F61-BA41-AD92ED0E4068}" type="presOf" srcId="{818938F0-E8D3-475D-A229-31A74AA5CEAF}" destId="{770EA4F6-E136-40DD-A440-ECFEEDBA30F0}" srcOrd="0" destOrd="0" presId="urn:microsoft.com/office/officeart/2005/8/layout/vList2"/>
    <dgm:cxn modelId="{F0F810FE-A5C3-4F4B-BCA8-4A1D81C052C2}" srcId="{113F102D-19FE-4C99-B2F6-DE7AF001C4BB}" destId="{29222556-8938-4322-AAA1-FC53E57823B0}" srcOrd="0" destOrd="0" parTransId="{9C6B4EDD-1C4D-4DFD-91C4-E29FE2EED213}" sibTransId="{B96F7891-CF65-4959-A42D-FD1C83892ED3}"/>
    <dgm:cxn modelId="{0C78E5E9-7574-462D-923B-F8DB2EBFECBF}" srcId="{29222556-8938-4322-AAA1-FC53E57823B0}" destId="{8408AA14-B06D-48F9-B514-EA48D3D5B5E9}" srcOrd="0" destOrd="0" parTransId="{7F6B207C-52E9-4342-A36C-BEC7EC2BAB9E}" sibTransId="{B3434464-168C-4DF7-9EA4-87A87A6D7F51}"/>
    <dgm:cxn modelId="{739F66F5-5EFF-42BE-92B6-6F65EA013873}" type="presOf" srcId="{70B06F04-D469-4FB3-BADA-4D8BBD740C6F}" destId="{A99694BF-75E5-4952-B9E1-50CE003E6133}" srcOrd="0" destOrd="2" presId="urn:microsoft.com/office/officeart/2005/8/layout/vList2"/>
    <dgm:cxn modelId="{2E762898-7BCD-4A4C-A56B-5D26C3061D82}" type="presOf" srcId="{29222556-8938-4322-AAA1-FC53E57823B0}" destId="{1079D3B1-D3DA-4240-A711-9ABC121C1A3B}" srcOrd="0" destOrd="0" presId="urn:microsoft.com/office/officeart/2005/8/layout/vList2"/>
    <dgm:cxn modelId="{A6564C30-98EC-4076-9C7E-C64E8FD69052}" type="presOf" srcId="{8408AA14-B06D-48F9-B514-EA48D3D5B5E9}" destId="{5B9A9443-2B8D-4567-AA92-03544E938FE8}" srcOrd="0" destOrd="0" presId="urn:microsoft.com/office/officeart/2005/8/layout/vList2"/>
    <dgm:cxn modelId="{B876E3EE-B9A3-4C9A-84FB-CF8F066F1E71}" type="presParOf" srcId="{7F797C76-4047-44BF-A991-39EC9B141CAC}" destId="{1079D3B1-D3DA-4240-A711-9ABC121C1A3B}" srcOrd="0" destOrd="0" presId="urn:microsoft.com/office/officeart/2005/8/layout/vList2"/>
    <dgm:cxn modelId="{08DA86E7-41B8-4B9E-810F-71AE8543AE21}" type="presParOf" srcId="{7F797C76-4047-44BF-A991-39EC9B141CAC}" destId="{5B9A9443-2B8D-4567-AA92-03544E938FE8}" srcOrd="1" destOrd="0" presId="urn:microsoft.com/office/officeart/2005/8/layout/vList2"/>
    <dgm:cxn modelId="{42D669D6-097F-4DBD-8507-A585CC68D5D2}" type="presParOf" srcId="{7F797C76-4047-44BF-A991-39EC9B141CAC}" destId="{770EA4F6-E136-40DD-A440-ECFEEDBA30F0}" srcOrd="2" destOrd="0" presId="urn:microsoft.com/office/officeart/2005/8/layout/vList2"/>
    <dgm:cxn modelId="{E86CBA44-6287-499A-8DA2-DFF2C48DB5BF}" type="presParOf" srcId="{7F797C76-4047-44BF-A991-39EC9B141CAC}" destId="{35916C88-7EEE-4DCF-89E1-C2122506E0BF}" srcOrd="3" destOrd="0" presId="urn:microsoft.com/office/officeart/2005/8/layout/vList2"/>
    <dgm:cxn modelId="{748D6F96-CE2D-4E67-AA87-BCB90C604F22}" type="presParOf" srcId="{7F797C76-4047-44BF-A991-39EC9B141CAC}" destId="{FDB19A8C-58DA-4B3F-8F05-4973DF75A40D}" srcOrd="4" destOrd="0" presId="urn:microsoft.com/office/officeart/2005/8/layout/vList2"/>
    <dgm:cxn modelId="{BA3B0596-0E9E-4C3E-BCA3-3228833C0838}" type="presParOf" srcId="{7F797C76-4047-44BF-A991-39EC9B141CAC}" destId="{7194A342-B967-41E1-A0A8-4DA062572A3D}" srcOrd="5" destOrd="0" presId="urn:microsoft.com/office/officeart/2005/8/layout/vList2"/>
    <dgm:cxn modelId="{F70EFAB5-103C-4484-8BFB-D5F823612EB7}" type="presParOf" srcId="{7F797C76-4047-44BF-A991-39EC9B141CAC}" destId="{DCB6F2C1-84A2-463A-8D29-3931FCB01D23}" srcOrd="6" destOrd="0" presId="urn:microsoft.com/office/officeart/2005/8/layout/vList2"/>
    <dgm:cxn modelId="{70CCE73F-02AF-4467-BA66-E9B008B9263A}" type="presParOf" srcId="{7F797C76-4047-44BF-A991-39EC9B141CAC}" destId="{A7F9425D-989A-4052-BB88-28701F010092}" srcOrd="7" destOrd="0" presId="urn:microsoft.com/office/officeart/2005/8/layout/vList2"/>
    <dgm:cxn modelId="{48B8845B-8AA2-40FA-A72F-CB774408777C}" type="presParOf" srcId="{7F797C76-4047-44BF-A991-39EC9B141CAC}" destId="{92D4E400-C5CA-465B-AF54-26DF81AEFB9E}" srcOrd="8" destOrd="0" presId="urn:microsoft.com/office/officeart/2005/8/layout/vList2"/>
    <dgm:cxn modelId="{3EAF3A47-1E8A-4FB4-B8B0-6E10AAC75F2E}" type="presParOf" srcId="{7F797C76-4047-44BF-A991-39EC9B141CAC}" destId="{A99694BF-75E5-4952-B9E1-50CE003E613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4BDD9-8C8E-4C20-92C9-92B06737AE37}">
      <dsp:nvSpPr>
        <dsp:cNvPr id="0" name=""/>
        <dsp:cNvSpPr/>
      </dsp:nvSpPr>
      <dsp:spPr>
        <a:xfrm>
          <a:off x="0" y="0"/>
          <a:ext cx="8820980" cy="548738"/>
        </a:xfrm>
        <a:prstGeom prst="roundRect">
          <a:avLst/>
        </a:prstGeom>
        <a:solidFill>
          <a:schemeClr val="tx2">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2060"/>
              </a:solidFill>
            </a:rPr>
            <a:t>Законы</a:t>
          </a:r>
          <a:endParaRPr lang="ru-RU" sz="2000" b="1" kern="1200" dirty="0">
            <a:solidFill>
              <a:srgbClr val="002060"/>
            </a:solidFill>
          </a:endParaRPr>
        </a:p>
      </dsp:txBody>
      <dsp:txXfrm>
        <a:off x="26787" y="26787"/>
        <a:ext cx="8767406" cy="495164"/>
      </dsp:txXfrm>
    </dsp:sp>
    <dsp:sp modelId="{25ECC69C-21FD-458F-9324-FCDAD9DC98EE}">
      <dsp:nvSpPr>
        <dsp:cNvPr id="0" name=""/>
        <dsp:cNvSpPr/>
      </dsp:nvSpPr>
      <dsp:spPr>
        <a:xfrm>
          <a:off x="0" y="686184"/>
          <a:ext cx="882098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6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ru-RU" sz="2000" b="1" kern="1200" dirty="0" smtClean="0">
              <a:solidFill>
                <a:srgbClr val="002060"/>
              </a:solidFill>
            </a:rPr>
            <a:t>Конституция РФ </a:t>
          </a:r>
          <a:r>
            <a:rPr lang="ru-RU" sz="1200" b="1" kern="1200" dirty="0" smtClean="0">
              <a:solidFill>
                <a:srgbClr val="002060"/>
              </a:solidFill>
            </a:rPr>
            <a:t>(ст. 37)</a:t>
          </a:r>
          <a:endParaRPr lang="ru-RU" sz="1200" b="1" kern="1200" dirty="0">
            <a:solidFill>
              <a:srgbClr val="002060"/>
            </a:solidFill>
          </a:endParaRPr>
        </a:p>
        <a:p>
          <a:pPr marL="228600" lvl="1" indent="-228600" algn="l" defTabSz="889000">
            <a:lnSpc>
              <a:spcPct val="90000"/>
            </a:lnSpc>
            <a:spcBef>
              <a:spcPct val="0"/>
            </a:spcBef>
            <a:spcAft>
              <a:spcPct val="20000"/>
            </a:spcAft>
            <a:buChar char="••"/>
          </a:pPr>
          <a:r>
            <a:rPr lang="ru-RU" sz="2000" kern="1200" dirty="0" smtClean="0">
              <a:solidFill>
                <a:srgbClr val="002060"/>
              </a:solidFill>
            </a:rPr>
            <a:t>Федеральные законы </a:t>
          </a:r>
          <a:r>
            <a:rPr lang="ru-RU" sz="1200" kern="1200" dirty="0" smtClean="0">
              <a:solidFill>
                <a:srgbClr val="002060"/>
              </a:solidFill>
            </a:rPr>
            <a:t>(№ 197-ФЗ от 30.12.2001 – Трудовой кодекс)</a:t>
          </a:r>
          <a:endParaRPr lang="ru-RU" sz="1200" kern="1200" dirty="0">
            <a:solidFill>
              <a:srgbClr val="002060"/>
            </a:solidFill>
          </a:endParaRPr>
        </a:p>
        <a:p>
          <a:pPr marL="228600" lvl="1" indent="-228600" algn="l" defTabSz="889000">
            <a:lnSpc>
              <a:spcPct val="90000"/>
            </a:lnSpc>
            <a:spcBef>
              <a:spcPct val="0"/>
            </a:spcBef>
            <a:spcAft>
              <a:spcPct val="20000"/>
            </a:spcAft>
            <a:buChar char="••"/>
          </a:pPr>
          <a:r>
            <a:rPr lang="ru-RU" sz="2000" kern="1200" dirty="0" smtClean="0">
              <a:solidFill>
                <a:srgbClr val="002060"/>
              </a:solidFill>
            </a:rPr>
            <a:t>Законы субъектов РФ</a:t>
          </a:r>
          <a:endParaRPr lang="ru-RU" sz="2000" kern="1200" dirty="0">
            <a:solidFill>
              <a:srgbClr val="002060"/>
            </a:solidFill>
          </a:endParaRPr>
        </a:p>
      </dsp:txBody>
      <dsp:txXfrm>
        <a:off x="0" y="686184"/>
        <a:ext cx="8820980" cy="968760"/>
      </dsp:txXfrm>
    </dsp:sp>
    <dsp:sp modelId="{77880DB7-3BD2-46A1-8B47-F43025F22707}">
      <dsp:nvSpPr>
        <dsp:cNvPr id="0" name=""/>
        <dsp:cNvSpPr/>
      </dsp:nvSpPr>
      <dsp:spPr>
        <a:xfrm>
          <a:off x="0" y="1630141"/>
          <a:ext cx="8820980" cy="713098"/>
        </a:xfrm>
        <a:prstGeom prst="roundRect">
          <a:avLst/>
        </a:prstGeom>
        <a:solidFill>
          <a:schemeClr val="tx2">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2060"/>
              </a:solidFill>
            </a:rPr>
            <a:t>Подзаконные акты</a:t>
          </a:r>
          <a:endParaRPr lang="ru-RU" sz="2000" b="1" kern="1200" dirty="0">
            <a:solidFill>
              <a:srgbClr val="002060"/>
            </a:solidFill>
          </a:endParaRPr>
        </a:p>
      </dsp:txBody>
      <dsp:txXfrm>
        <a:off x="34811" y="1664952"/>
        <a:ext cx="8751358" cy="643476"/>
      </dsp:txXfrm>
    </dsp:sp>
    <dsp:sp modelId="{F3D2F0E4-D037-48A5-9DD8-7C1CD6DE51AB}">
      <dsp:nvSpPr>
        <dsp:cNvPr id="0" name=""/>
        <dsp:cNvSpPr/>
      </dsp:nvSpPr>
      <dsp:spPr>
        <a:xfrm>
          <a:off x="0" y="2368042"/>
          <a:ext cx="8820980" cy="220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06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solidFill>
                <a:srgbClr val="002060"/>
              </a:solidFill>
            </a:rPr>
            <a:t>Указы Президента РФ</a:t>
          </a:r>
          <a:endParaRPr lang="ru-RU" sz="2000" kern="1200" dirty="0">
            <a:solidFill>
              <a:srgbClr val="002060"/>
            </a:solidFill>
          </a:endParaRPr>
        </a:p>
        <a:p>
          <a:pPr marL="228600" lvl="1" indent="-228600" algn="l" defTabSz="889000">
            <a:lnSpc>
              <a:spcPct val="90000"/>
            </a:lnSpc>
            <a:spcBef>
              <a:spcPct val="0"/>
            </a:spcBef>
            <a:spcAft>
              <a:spcPct val="20000"/>
            </a:spcAft>
            <a:buChar char="••"/>
          </a:pPr>
          <a:r>
            <a:rPr lang="ru-RU" sz="2000" kern="1200" dirty="0" smtClean="0">
              <a:solidFill>
                <a:srgbClr val="002060"/>
              </a:solidFill>
            </a:rPr>
            <a:t>Постановления Правительства РФ</a:t>
          </a:r>
          <a:endParaRPr lang="ru-RU" sz="2000" kern="1200" dirty="0">
            <a:solidFill>
              <a:srgbClr val="002060"/>
            </a:solidFill>
          </a:endParaRPr>
        </a:p>
        <a:p>
          <a:pPr marL="228600" lvl="1" indent="-228600" algn="l" defTabSz="889000">
            <a:lnSpc>
              <a:spcPct val="90000"/>
            </a:lnSpc>
            <a:spcBef>
              <a:spcPct val="0"/>
            </a:spcBef>
            <a:spcAft>
              <a:spcPct val="20000"/>
            </a:spcAft>
            <a:buChar char="••"/>
          </a:pPr>
          <a:r>
            <a:rPr lang="ru-RU" sz="2000" kern="1200" dirty="0" smtClean="0">
              <a:solidFill>
                <a:srgbClr val="002060"/>
              </a:solidFill>
            </a:rPr>
            <a:t>Распоряжения Президента РФ</a:t>
          </a:r>
          <a:endParaRPr lang="ru-RU" sz="2000" kern="1200" dirty="0">
            <a:solidFill>
              <a:srgbClr val="002060"/>
            </a:solidFill>
          </a:endParaRPr>
        </a:p>
        <a:p>
          <a:pPr marL="228600" lvl="1" indent="-228600" algn="l" defTabSz="889000">
            <a:lnSpc>
              <a:spcPct val="90000"/>
            </a:lnSpc>
            <a:spcBef>
              <a:spcPct val="0"/>
            </a:spcBef>
            <a:spcAft>
              <a:spcPct val="20000"/>
            </a:spcAft>
            <a:buChar char="••"/>
          </a:pPr>
          <a:r>
            <a:rPr lang="ru-RU" sz="2000" kern="1200" dirty="0" smtClean="0">
              <a:solidFill>
                <a:srgbClr val="002060"/>
              </a:solidFill>
            </a:rPr>
            <a:t>Нормативные правовые акты федеральных органов исполнительной власти</a:t>
          </a:r>
          <a:endParaRPr lang="ru-RU" sz="2000" kern="1200" dirty="0">
            <a:solidFill>
              <a:srgbClr val="002060"/>
            </a:solidFill>
          </a:endParaRPr>
        </a:p>
        <a:p>
          <a:pPr marL="228600" lvl="1" indent="-228600" algn="l" defTabSz="889000">
            <a:lnSpc>
              <a:spcPct val="90000"/>
            </a:lnSpc>
            <a:spcBef>
              <a:spcPct val="0"/>
            </a:spcBef>
            <a:spcAft>
              <a:spcPct val="20000"/>
            </a:spcAft>
            <a:buChar char="••"/>
          </a:pPr>
          <a:r>
            <a:rPr lang="ru-RU" sz="2000" kern="1200" dirty="0" smtClean="0">
              <a:solidFill>
                <a:srgbClr val="002060"/>
              </a:solidFill>
            </a:rPr>
            <a:t>Нормативные правовые акты исполнительной власти субъектов РФ</a:t>
          </a:r>
          <a:endParaRPr lang="ru-RU" sz="2000" kern="1200" dirty="0">
            <a:solidFill>
              <a:srgbClr val="002060"/>
            </a:solidFill>
          </a:endParaRPr>
        </a:p>
        <a:p>
          <a:pPr marL="228600" lvl="1" indent="-228600" algn="l" defTabSz="889000">
            <a:lnSpc>
              <a:spcPct val="90000"/>
            </a:lnSpc>
            <a:spcBef>
              <a:spcPct val="0"/>
            </a:spcBef>
            <a:spcAft>
              <a:spcPct val="20000"/>
            </a:spcAft>
            <a:buChar char="••"/>
          </a:pPr>
          <a:r>
            <a:rPr lang="ru-RU" sz="2000" kern="1200" dirty="0" smtClean="0">
              <a:solidFill>
                <a:srgbClr val="002060"/>
              </a:solidFill>
            </a:rPr>
            <a:t>Нормативные правовые акты органов местного самоуправления</a:t>
          </a:r>
          <a:endParaRPr lang="ru-RU" sz="2000" kern="1200" dirty="0">
            <a:solidFill>
              <a:srgbClr val="002060"/>
            </a:solidFill>
          </a:endParaRPr>
        </a:p>
      </dsp:txBody>
      <dsp:txXfrm>
        <a:off x="0" y="2368042"/>
        <a:ext cx="8820980" cy="2206620"/>
      </dsp:txXfrm>
    </dsp:sp>
    <dsp:sp modelId="{D7C2898E-6432-4F58-A8F1-1C10E0EFC5B9}">
      <dsp:nvSpPr>
        <dsp:cNvPr id="0" name=""/>
        <dsp:cNvSpPr/>
      </dsp:nvSpPr>
      <dsp:spPr>
        <a:xfrm>
          <a:off x="0" y="4574662"/>
          <a:ext cx="8820980" cy="760500"/>
        </a:xfrm>
        <a:prstGeom prst="roundRect">
          <a:avLst/>
        </a:prstGeom>
        <a:solidFill>
          <a:schemeClr val="tx2">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002060"/>
              </a:solidFill>
            </a:rPr>
            <a:t>Локальные нормативные акты</a:t>
          </a:r>
          <a:r>
            <a:rPr lang="en-US" sz="2000" b="1" kern="1200" dirty="0" smtClean="0">
              <a:solidFill>
                <a:srgbClr val="002060"/>
              </a:solidFill>
            </a:rPr>
            <a:t> </a:t>
          </a:r>
          <a:r>
            <a:rPr lang="ru-RU" sz="2000" b="1" kern="1200" dirty="0" smtClean="0">
              <a:solidFill>
                <a:srgbClr val="002060"/>
              </a:solidFill>
            </a:rPr>
            <a:t>организации, </a:t>
          </a:r>
          <a:r>
            <a:rPr lang="ru-RU" sz="2000" b="1" kern="1200" dirty="0" smtClean="0">
              <a:solidFill>
                <a:srgbClr val="002060"/>
              </a:solidFill>
            </a:rPr>
            <a:t/>
          </a:r>
          <a:br>
            <a:rPr lang="ru-RU" sz="2000" b="1" kern="1200" dirty="0" smtClean="0">
              <a:solidFill>
                <a:srgbClr val="002060"/>
              </a:solidFill>
            </a:rPr>
          </a:br>
          <a:r>
            <a:rPr lang="ru-RU" sz="2000" b="1" kern="1200" dirty="0" smtClean="0">
              <a:solidFill>
                <a:srgbClr val="002060"/>
              </a:solidFill>
            </a:rPr>
            <a:t>содержащие </a:t>
          </a:r>
          <a:r>
            <a:rPr lang="ru-RU" sz="2000" b="1" kern="1200" dirty="0" smtClean="0">
              <a:solidFill>
                <a:srgbClr val="002060"/>
              </a:solidFill>
            </a:rPr>
            <a:t>нормы трудового права</a:t>
          </a:r>
          <a:endParaRPr lang="ru-RU" sz="2000" b="1" kern="1200" dirty="0">
            <a:solidFill>
              <a:srgbClr val="002060"/>
            </a:solidFill>
          </a:endParaRPr>
        </a:p>
      </dsp:txBody>
      <dsp:txXfrm>
        <a:off x="37125" y="4611787"/>
        <a:ext cx="8746730" cy="686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9D3B1-D3DA-4240-A711-9ABC121C1A3B}">
      <dsp:nvSpPr>
        <dsp:cNvPr id="0" name=""/>
        <dsp:cNvSpPr/>
      </dsp:nvSpPr>
      <dsp:spPr>
        <a:xfrm>
          <a:off x="0" y="0"/>
          <a:ext cx="8892988" cy="411748"/>
        </a:xfrm>
        <a:prstGeom prst="roundRect">
          <a:avLst/>
        </a:prstGeom>
        <a:solidFill>
          <a:schemeClr val="tx2">
            <a:lumMod val="20000"/>
            <a:lumOff val="80000"/>
          </a:schemeClr>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rgbClr val="002060"/>
              </a:solidFill>
            </a:rPr>
            <a:t>Управление охраной труда</a:t>
          </a:r>
          <a:endParaRPr lang="ru-RU" sz="1800" kern="1200" dirty="0">
            <a:solidFill>
              <a:srgbClr val="002060"/>
            </a:solidFill>
          </a:endParaRPr>
        </a:p>
      </dsp:txBody>
      <dsp:txXfrm>
        <a:off x="20100" y="20100"/>
        <a:ext cx="8852788" cy="371548"/>
      </dsp:txXfrm>
    </dsp:sp>
    <dsp:sp modelId="{5B9A9443-2B8D-4567-AA92-03544E938FE8}">
      <dsp:nvSpPr>
        <dsp:cNvPr id="0" name=""/>
        <dsp:cNvSpPr/>
      </dsp:nvSpPr>
      <dsp:spPr>
        <a:xfrm>
          <a:off x="0" y="415159"/>
          <a:ext cx="8892988" cy="66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35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smtClean="0">
              <a:solidFill>
                <a:srgbClr val="002060"/>
              </a:solidFill>
            </a:rPr>
            <a:t>Разработка локальных нормативных актов</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Создание службы охраны труда, системы управления охраной труда</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Планирование мероприятий по охране труда</a:t>
          </a:r>
          <a:endParaRPr lang="ru-RU" sz="1400" kern="1200" dirty="0">
            <a:solidFill>
              <a:srgbClr val="002060"/>
            </a:solidFill>
          </a:endParaRPr>
        </a:p>
      </dsp:txBody>
      <dsp:txXfrm>
        <a:off x="0" y="415159"/>
        <a:ext cx="8892988" cy="667771"/>
      </dsp:txXfrm>
    </dsp:sp>
    <dsp:sp modelId="{770EA4F6-E136-40DD-A440-ECFEEDBA30F0}">
      <dsp:nvSpPr>
        <dsp:cNvPr id="0" name=""/>
        <dsp:cNvSpPr/>
      </dsp:nvSpPr>
      <dsp:spPr>
        <a:xfrm>
          <a:off x="0" y="1082930"/>
          <a:ext cx="8892988" cy="411748"/>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rgbClr val="002060"/>
              </a:solidFill>
            </a:rPr>
            <a:t>Обучение и профессиональная подготовка по охране труда</a:t>
          </a:r>
          <a:endParaRPr lang="ru-RU" sz="1800" kern="1200" dirty="0">
            <a:solidFill>
              <a:srgbClr val="002060"/>
            </a:solidFill>
          </a:endParaRPr>
        </a:p>
      </dsp:txBody>
      <dsp:txXfrm>
        <a:off x="20100" y="1103030"/>
        <a:ext cx="8852788" cy="371548"/>
      </dsp:txXfrm>
    </dsp:sp>
    <dsp:sp modelId="{35916C88-7EEE-4DCF-89E1-C2122506E0BF}">
      <dsp:nvSpPr>
        <dsp:cNvPr id="0" name=""/>
        <dsp:cNvSpPr/>
      </dsp:nvSpPr>
      <dsp:spPr>
        <a:xfrm>
          <a:off x="0" y="1494678"/>
          <a:ext cx="8892988" cy="435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35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smtClean="0">
              <a:solidFill>
                <a:srgbClr val="002060"/>
              </a:solidFill>
            </a:rPr>
            <a:t>Обучение по охране труда руководителей и специалистов,  работников рабочих специальностей</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Проведение инструктажей по охране </a:t>
          </a:r>
          <a:r>
            <a:rPr lang="ru-RU" sz="1400" kern="1200" dirty="0" smtClean="0">
              <a:solidFill>
                <a:srgbClr val="002060"/>
              </a:solidFill>
            </a:rPr>
            <a:t>труда и стажировки на рабочем месте</a:t>
          </a:r>
          <a:endParaRPr lang="ru-RU" sz="1400" kern="1200" dirty="0">
            <a:solidFill>
              <a:srgbClr val="002060"/>
            </a:solidFill>
          </a:endParaRPr>
        </a:p>
      </dsp:txBody>
      <dsp:txXfrm>
        <a:off x="0" y="1494678"/>
        <a:ext cx="8892988" cy="435063"/>
      </dsp:txXfrm>
    </dsp:sp>
    <dsp:sp modelId="{FDB19A8C-58DA-4B3F-8F05-4973DF75A40D}">
      <dsp:nvSpPr>
        <dsp:cNvPr id="0" name=""/>
        <dsp:cNvSpPr/>
      </dsp:nvSpPr>
      <dsp:spPr>
        <a:xfrm>
          <a:off x="0" y="1929741"/>
          <a:ext cx="8892988" cy="411748"/>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rgbClr val="002060"/>
              </a:solidFill>
            </a:rPr>
            <a:t>Обеспечение безопасных условий труда</a:t>
          </a:r>
          <a:endParaRPr lang="ru-RU" sz="1800" kern="1200" dirty="0">
            <a:solidFill>
              <a:srgbClr val="002060"/>
            </a:solidFill>
          </a:endParaRPr>
        </a:p>
      </dsp:txBody>
      <dsp:txXfrm>
        <a:off x="20100" y="1949841"/>
        <a:ext cx="8852788" cy="371548"/>
      </dsp:txXfrm>
    </dsp:sp>
    <dsp:sp modelId="{7194A342-B967-41E1-A0A8-4DA062572A3D}">
      <dsp:nvSpPr>
        <dsp:cNvPr id="0" name=""/>
        <dsp:cNvSpPr/>
      </dsp:nvSpPr>
      <dsp:spPr>
        <a:xfrm>
          <a:off x="0" y="2341490"/>
          <a:ext cx="8892988" cy="1072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35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smtClean="0">
              <a:solidFill>
                <a:srgbClr val="002060"/>
              </a:solidFill>
            </a:rPr>
            <a:t>Разработка инструкций по охране труда</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Проведение специальной оценки условий труда</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Обеспечение защиты сотрудников от воздействия вредных и (или) опасных факторов производственной среды и трудового процесса</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Информирование работников об условиях труда</a:t>
          </a:r>
          <a:endParaRPr lang="ru-RU" sz="1400" kern="1200" dirty="0">
            <a:solidFill>
              <a:srgbClr val="002060"/>
            </a:solidFill>
          </a:endParaRPr>
        </a:p>
      </dsp:txBody>
      <dsp:txXfrm>
        <a:off x="0" y="2341490"/>
        <a:ext cx="8892988" cy="1072481"/>
      </dsp:txXfrm>
    </dsp:sp>
    <dsp:sp modelId="{DCB6F2C1-84A2-463A-8D29-3931FCB01D23}">
      <dsp:nvSpPr>
        <dsp:cNvPr id="0" name=""/>
        <dsp:cNvSpPr/>
      </dsp:nvSpPr>
      <dsp:spPr>
        <a:xfrm>
          <a:off x="0" y="3413971"/>
          <a:ext cx="8892988" cy="411748"/>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rgbClr val="002060"/>
              </a:solidFill>
            </a:rPr>
            <a:t>Профилактика профессиональных заболеваний</a:t>
          </a:r>
          <a:endParaRPr lang="ru-RU" sz="1800" kern="1200" dirty="0">
            <a:solidFill>
              <a:srgbClr val="002060"/>
            </a:solidFill>
          </a:endParaRPr>
        </a:p>
      </dsp:txBody>
      <dsp:txXfrm>
        <a:off x="20100" y="3434071"/>
        <a:ext cx="8852788" cy="371548"/>
      </dsp:txXfrm>
    </dsp:sp>
    <dsp:sp modelId="{A7F9425D-989A-4052-BB88-28701F010092}">
      <dsp:nvSpPr>
        <dsp:cNvPr id="0" name=""/>
        <dsp:cNvSpPr/>
      </dsp:nvSpPr>
      <dsp:spPr>
        <a:xfrm>
          <a:off x="0" y="3825719"/>
          <a:ext cx="8892988" cy="84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35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smtClean="0">
              <a:solidFill>
                <a:srgbClr val="002060"/>
              </a:solidFill>
            </a:rPr>
            <a:t>Обеспечение проведения предварительных и периодических медицинских осмотров</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Обеспечение соответствующих режимов труда и отдыха работников</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Предоставление работникам гарантий и компенсаций за работу с вредными и (или) опасными условиями труда</a:t>
          </a:r>
          <a:endParaRPr lang="ru-RU" sz="1400" kern="1200" dirty="0">
            <a:solidFill>
              <a:srgbClr val="002060"/>
            </a:solidFill>
          </a:endParaRPr>
        </a:p>
      </dsp:txBody>
      <dsp:txXfrm>
        <a:off x="0" y="3825719"/>
        <a:ext cx="8892988" cy="849890"/>
      </dsp:txXfrm>
    </dsp:sp>
    <dsp:sp modelId="{92D4E400-C5CA-465B-AF54-26DF81AEFB9E}">
      <dsp:nvSpPr>
        <dsp:cNvPr id="0" name=""/>
        <dsp:cNvSpPr/>
      </dsp:nvSpPr>
      <dsp:spPr>
        <a:xfrm>
          <a:off x="0" y="4675610"/>
          <a:ext cx="8892988" cy="411748"/>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solidFill>
                <a:srgbClr val="002060"/>
              </a:solidFill>
            </a:rPr>
            <a:t>Возмещение вреда здоровью работника, причиненного несчастным случаем</a:t>
          </a:r>
          <a:endParaRPr lang="ru-RU" sz="1800" kern="1200" dirty="0">
            <a:solidFill>
              <a:srgbClr val="002060"/>
            </a:solidFill>
          </a:endParaRPr>
        </a:p>
      </dsp:txBody>
      <dsp:txXfrm>
        <a:off x="20100" y="4695710"/>
        <a:ext cx="8852788" cy="371548"/>
      </dsp:txXfrm>
    </dsp:sp>
    <dsp:sp modelId="{A99694BF-75E5-4952-B9E1-50CE003E6133}">
      <dsp:nvSpPr>
        <dsp:cNvPr id="0" name=""/>
        <dsp:cNvSpPr/>
      </dsp:nvSpPr>
      <dsp:spPr>
        <a:xfrm>
          <a:off x="0" y="5087358"/>
          <a:ext cx="8892988" cy="849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35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RU" sz="1400" kern="1200" dirty="0" smtClean="0">
              <a:solidFill>
                <a:srgbClr val="002060"/>
              </a:solidFill>
            </a:rPr>
            <a:t>Обязательное социальное страхование работников от несчастных случаев на производстве и профессиональных заболеваний</a:t>
          </a:r>
          <a:endParaRPr lang="ru-RU" sz="1400" kern="1200" dirty="0">
            <a:solidFill>
              <a:srgbClr val="002060"/>
            </a:solidFill>
          </a:endParaRPr>
        </a:p>
        <a:p>
          <a:pPr marL="114300" lvl="1" indent="-114300" algn="l" defTabSz="622300">
            <a:lnSpc>
              <a:spcPct val="90000"/>
            </a:lnSpc>
            <a:spcBef>
              <a:spcPct val="0"/>
            </a:spcBef>
            <a:spcAft>
              <a:spcPct val="20000"/>
            </a:spcAft>
            <a:buChar char="••"/>
          </a:pPr>
          <a:r>
            <a:rPr lang="ru-RU" sz="1400" kern="1200" dirty="0" smtClean="0">
              <a:solidFill>
                <a:srgbClr val="002060"/>
              </a:solidFill>
            </a:rPr>
            <a:t>Учет и расследование несчастных случаев на производстве и профессиональных заболеваний</a:t>
          </a:r>
          <a:endParaRPr lang="ru-RU" sz="1400" kern="1200" dirty="0">
            <a:solidFill>
              <a:srgbClr val="002060"/>
            </a:solidFill>
          </a:endParaRPr>
        </a:p>
        <a:p>
          <a:pPr marL="114300" lvl="1" indent="-114300" algn="l" defTabSz="622300">
            <a:lnSpc>
              <a:spcPct val="90000"/>
            </a:lnSpc>
            <a:spcBef>
              <a:spcPct val="0"/>
            </a:spcBef>
            <a:spcAft>
              <a:spcPct val="20000"/>
            </a:spcAft>
            <a:buChar char="••"/>
          </a:pPr>
          <a:endParaRPr lang="ru-RU" sz="1400" kern="1200" dirty="0"/>
        </a:p>
      </dsp:txBody>
      <dsp:txXfrm>
        <a:off x="0" y="5087358"/>
        <a:ext cx="8892988" cy="8498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33813" y="0"/>
            <a:ext cx="2933700" cy="495300"/>
          </a:xfrm>
          <a:prstGeom prst="rect">
            <a:avLst/>
          </a:prstGeom>
        </p:spPr>
        <p:txBody>
          <a:bodyPr vert="horz" lIns="91440" tIns="45720" rIns="91440" bIns="45720" rtlCol="0"/>
          <a:lstStyle>
            <a:lvl1pPr algn="r">
              <a:defRPr sz="1200"/>
            </a:lvl1pPr>
          </a:lstStyle>
          <a:p>
            <a:fld id="{27E16097-DCE7-4E91-B990-C2446F285AE5}" type="datetimeFigureOut">
              <a:rPr lang="ru-RU" smtClean="0"/>
              <a:pPr/>
              <a:t>13.03.2017</a:t>
            </a:fld>
            <a:endParaRPr lang="ru-RU"/>
          </a:p>
        </p:txBody>
      </p:sp>
      <p:sp>
        <p:nvSpPr>
          <p:cNvPr id="4" name="Нижний колонтитул 3"/>
          <p:cNvSpPr>
            <a:spLocks noGrp="1"/>
          </p:cNvSpPr>
          <p:nvPr>
            <p:ph type="ftr" sz="quarter" idx="2"/>
          </p:nvPr>
        </p:nvSpPr>
        <p:spPr>
          <a:xfrm>
            <a:off x="0" y="9409113"/>
            <a:ext cx="2933700" cy="4953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33813" y="9409113"/>
            <a:ext cx="2933700" cy="495300"/>
          </a:xfrm>
          <a:prstGeom prst="rect">
            <a:avLst/>
          </a:prstGeom>
        </p:spPr>
        <p:txBody>
          <a:bodyPr vert="horz" lIns="91440" tIns="45720" rIns="91440" bIns="45720" rtlCol="0" anchor="b"/>
          <a:lstStyle>
            <a:lvl1pPr algn="r">
              <a:defRPr sz="1200"/>
            </a:lvl1pPr>
          </a:lstStyle>
          <a:p>
            <a:fld id="{E7C960D2-8872-41A2-8653-49C7D163998B}" type="slidenum">
              <a:rPr lang="ru-RU" smtClean="0"/>
              <a:pPr/>
              <a:t>‹#›</a:t>
            </a:fld>
            <a:endParaRPr lang="ru-RU"/>
          </a:p>
        </p:txBody>
      </p:sp>
    </p:spTree>
    <p:extLst>
      <p:ext uri="{BB962C8B-B14F-4D97-AF65-F5344CB8AC3E}">
        <p14:creationId xmlns:p14="http://schemas.microsoft.com/office/powerpoint/2010/main" val="29230510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34014" cy="495855"/>
          </a:xfrm>
          <a:prstGeom prst="rect">
            <a:avLst/>
          </a:prstGeom>
          <a:noFill/>
          <a:ln w="9525">
            <a:noFill/>
            <a:miter lim="800000"/>
            <a:headEnd/>
            <a:tailEnd/>
          </a:ln>
          <a:effectLst/>
        </p:spPr>
        <p:txBody>
          <a:bodyPr vert="horz" wrap="square" lIns="92497" tIns="46249" rIns="92497" bIns="46249" numCol="1" anchor="t" anchorCtr="0" compatLnSpc="1">
            <a:prstTxWarp prst="textNoShape">
              <a:avLst/>
            </a:prstTxWarp>
          </a:bodyPr>
          <a:lstStyle>
            <a:lvl1pPr>
              <a:defRPr sz="1200">
                <a:solidFill>
                  <a:schemeClr val="tx1"/>
                </a:solidFill>
                <a:latin typeface="Arial" pitchFamily="34" charset="0"/>
                <a:cs typeface="+mn-cs"/>
              </a:defRPr>
            </a:lvl1pPr>
          </a:lstStyle>
          <a:p>
            <a:pPr>
              <a:defRPr/>
            </a:pPr>
            <a:endParaRPr lang="ru-RU"/>
          </a:p>
        </p:txBody>
      </p:sp>
      <p:sp>
        <p:nvSpPr>
          <p:cNvPr id="17411" name="Rectangle 3"/>
          <p:cNvSpPr>
            <a:spLocks noGrp="1" noChangeArrowheads="1"/>
          </p:cNvSpPr>
          <p:nvPr>
            <p:ph type="dt" idx="1"/>
          </p:nvPr>
        </p:nvSpPr>
        <p:spPr bwMode="auto">
          <a:xfrm>
            <a:off x="3833505" y="0"/>
            <a:ext cx="2934014" cy="495855"/>
          </a:xfrm>
          <a:prstGeom prst="rect">
            <a:avLst/>
          </a:prstGeom>
          <a:noFill/>
          <a:ln w="9525">
            <a:noFill/>
            <a:miter lim="800000"/>
            <a:headEnd/>
            <a:tailEnd/>
          </a:ln>
          <a:effectLst/>
        </p:spPr>
        <p:txBody>
          <a:bodyPr vert="horz" wrap="square" lIns="92497" tIns="46249" rIns="92497" bIns="46249" numCol="1" anchor="t" anchorCtr="0" compatLnSpc="1">
            <a:prstTxWarp prst="textNoShape">
              <a:avLst/>
            </a:prstTxWarp>
          </a:bodyPr>
          <a:lstStyle>
            <a:lvl1pPr algn="r">
              <a:defRPr sz="1200">
                <a:solidFill>
                  <a:schemeClr val="tx1"/>
                </a:solidFill>
                <a:latin typeface="Arial" pitchFamily="34" charset="0"/>
                <a:cs typeface="+mn-cs"/>
              </a:defRPr>
            </a:lvl1pPr>
          </a:lstStyle>
          <a:p>
            <a:pPr>
              <a:defRPr/>
            </a:pPr>
            <a:endParaRPr lang="ru-RU"/>
          </a:p>
        </p:txBody>
      </p:sp>
      <p:sp>
        <p:nvSpPr>
          <p:cNvPr id="49156" name="Rectangle 4"/>
          <p:cNvSpPr>
            <a:spLocks noGrp="1" noRot="1" noChangeAspect="1" noChangeArrowheads="1" noTextEdit="1"/>
          </p:cNvSpPr>
          <p:nvPr>
            <p:ph type="sldImg" idx="2"/>
          </p:nvPr>
        </p:nvSpPr>
        <p:spPr bwMode="auto">
          <a:xfrm>
            <a:off x="911225" y="742950"/>
            <a:ext cx="4948238" cy="371316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78175" y="4705073"/>
            <a:ext cx="5412751" cy="4457937"/>
          </a:xfrm>
          <a:prstGeom prst="rect">
            <a:avLst/>
          </a:prstGeom>
          <a:noFill/>
          <a:ln w="9525">
            <a:noFill/>
            <a:miter lim="800000"/>
            <a:headEnd/>
            <a:tailEnd/>
          </a:ln>
          <a:effectLst/>
        </p:spPr>
        <p:txBody>
          <a:bodyPr vert="horz" wrap="square" lIns="92497" tIns="46249" rIns="92497" bIns="46249"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7414" name="Rectangle 6"/>
          <p:cNvSpPr>
            <a:spLocks noGrp="1" noChangeArrowheads="1"/>
          </p:cNvSpPr>
          <p:nvPr>
            <p:ph type="ftr" sz="quarter" idx="4"/>
          </p:nvPr>
        </p:nvSpPr>
        <p:spPr bwMode="auto">
          <a:xfrm>
            <a:off x="0" y="9408562"/>
            <a:ext cx="2934014" cy="495854"/>
          </a:xfrm>
          <a:prstGeom prst="rect">
            <a:avLst/>
          </a:prstGeom>
          <a:noFill/>
          <a:ln w="9525">
            <a:noFill/>
            <a:miter lim="800000"/>
            <a:headEnd/>
            <a:tailEnd/>
          </a:ln>
          <a:effectLst/>
        </p:spPr>
        <p:txBody>
          <a:bodyPr vert="horz" wrap="square" lIns="92497" tIns="46249" rIns="92497" bIns="46249" numCol="1" anchor="b" anchorCtr="0" compatLnSpc="1">
            <a:prstTxWarp prst="textNoShape">
              <a:avLst/>
            </a:prstTxWarp>
          </a:bodyPr>
          <a:lstStyle>
            <a:lvl1pPr>
              <a:defRPr sz="1200">
                <a:solidFill>
                  <a:schemeClr val="tx1"/>
                </a:solidFill>
                <a:latin typeface="Arial" pitchFamily="34" charset="0"/>
                <a:cs typeface="+mn-cs"/>
              </a:defRPr>
            </a:lvl1pPr>
          </a:lstStyle>
          <a:p>
            <a:pPr>
              <a:defRPr/>
            </a:pPr>
            <a:endParaRPr lang="ru-RU"/>
          </a:p>
        </p:txBody>
      </p:sp>
      <p:sp>
        <p:nvSpPr>
          <p:cNvPr id="17415" name="Rectangle 7"/>
          <p:cNvSpPr>
            <a:spLocks noGrp="1" noChangeArrowheads="1"/>
          </p:cNvSpPr>
          <p:nvPr>
            <p:ph type="sldNum" sz="quarter" idx="5"/>
          </p:nvPr>
        </p:nvSpPr>
        <p:spPr bwMode="auto">
          <a:xfrm>
            <a:off x="3833505" y="9408562"/>
            <a:ext cx="2934014" cy="495854"/>
          </a:xfrm>
          <a:prstGeom prst="rect">
            <a:avLst/>
          </a:prstGeom>
          <a:noFill/>
          <a:ln w="9525">
            <a:noFill/>
            <a:miter lim="800000"/>
            <a:headEnd/>
            <a:tailEnd/>
          </a:ln>
          <a:effectLst/>
        </p:spPr>
        <p:txBody>
          <a:bodyPr vert="horz" wrap="square" lIns="92497" tIns="46249" rIns="92497" bIns="46249" numCol="1" anchor="b" anchorCtr="0" compatLnSpc="1">
            <a:prstTxWarp prst="textNoShape">
              <a:avLst/>
            </a:prstTxWarp>
          </a:bodyPr>
          <a:lstStyle>
            <a:lvl1pPr algn="r">
              <a:defRPr sz="1200">
                <a:solidFill>
                  <a:schemeClr val="tx1"/>
                </a:solidFill>
                <a:latin typeface="Arial" pitchFamily="34" charset="0"/>
                <a:cs typeface="+mn-cs"/>
              </a:defRPr>
            </a:lvl1pPr>
          </a:lstStyle>
          <a:p>
            <a:pPr>
              <a:defRPr/>
            </a:pPr>
            <a:fld id="{BDBE3F27-91DF-4D9F-B5CD-985C1319EB81}" type="slidenum">
              <a:rPr lang="ru-RU"/>
              <a:pPr>
                <a:defRPr/>
              </a:pPr>
              <a:t>‹#›</a:t>
            </a:fld>
            <a:endParaRPr lang="ru-RU"/>
          </a:p>
        </p:txBody>
      </p:sp>
    </p:spTree>
    <p:extLst>
      <p:ext uri="{BB962C8B-B14F-4D97-AF65-F5344CB8AC3E}">
        <p14:creationId xmlns:p14="http://schemas.microsoft.com/office/powerpoint/2010/main" val="320314056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F32699-843D-4184-8D87-D799FC85A4A5}" type="slidenum">
              <a:rPr lang="ru-RU" smtClean="0">
                <a:solidFill>
                  <a:prstClr val="black"/>
                </a:solidFill>
              </a:rPr>
              <a:pPr/>
              <a:t>1</a:t>
            </a:fld>
            <a:endParaRPr lang="ru-RU"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Tree>
    <p:extLst>
      <p:ext uri="{BB962C8B-B14F-4D97-AF65-F5344CB8AC3E}">
        <p14:creationId xmlns:p14="http://schemas.microsoft.com/office/powerpoint/2010/main" val="375274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Tree>
    <p:extLst>
      <p:ext uri="{BB962C8B-B14F-4D97-AF65-F5344CB8AC3E}">
        <p14:creationId xmlns:p14="http://schemas.microsoft.com/office/powerpoint/2010/main" val="91693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Tree>
    <p:extLst>
      <p:ext uri="{BB962C8B-B14F-4D97-AF65-F5344CB8AC3E}">
        <p14:creationId xmlns:p14="http://schemas.microsoft.com/office/powerpoint/2010/main" val="9169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Tree>
    <p:extLst>
      <p:ext uri="{BB962C8B-B14F-4D97-AF65-F5344CB8AC3E}">
        <p14:creationId xmlns:p14="http://schemas.microsoft.com/office/powerpoint/2010/main" val="91693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8393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8393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8393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68393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8393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8393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8393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Tree>
    <p:extLst>
      <p:ext uri="{BB962C8B-B14F-4D97-AF65-F5344CB8AC3E}">
        <p14:creationId xmlns:p14="http://schemas.microsoft.com/office/powerpoint/2010/main" val="375274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Tree>
    <p:extLst>
      <p:ext uri="{BB962C8B-B14F-4D97-AF65-F5344CB8AC3E}">
        <p14:creationId xmlns:p14="http://schemas.microsoft.com/office/powerpoint/2010/main" val="375274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Tree>
    <p:extLst>
      <p:ext uri="{BB962C8B-B14F-4D97-AF65-F5344CB8AC3E}">
        <p14:creationId xmlns:p14="http://schemas.microsoft.com/office/powerpoint/2010/main" val="375274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4CF3E9-CB45-45A2-8BCC-DE58DE07AD5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3C61585-C89E-4209-90AA-3D0E44C7692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E20DB7-B6AE-4866-A74B-3D4C738DBA0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пустой слайд">
    <p:spTree>
      <p:nvGrpSpPr>
        <p:cNvPr id="1" name=""/>
        <p:cNvGrpSpPr/>
        <p:nvPr/>
      </p:nvGrpSpPr>
      <p:grpSpPr>
        <a:xfrm>
          <a:off x="0" y="0"/>
          <a:ext cx="0" cy="0"/>
          <a:chOff x="0" y="0"/>
          <a:chExt cx="0" cy="0"/>
        </a:xfrm>
      </p:grpSpPr>
      <p:sp>
        <p:nvSpPr>
          <p:cNvPr id="3" name="Прямоугольник 6"/>
          <p:cNvSpPr>
            <a:spLocks noChangeArrowheads="1"/>
          </p:cNvSpPr>
          <p:nvPr/>
        </p:nvSpPr>
        <p:spPr bwMode="auto">
          <a:xfrm>
            <a:off x="8761413" y="6526213"/>
            <a:ext cx="46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0AF6F2A4-915D-4013-A040-79C866AA4B38}" type="slidenum">
              <a:rPr kumimoji="0" lang="en-US">
                <a:solidFill>
                  <a:schemeClr val="bg1"/>
                </a:solidFill>
                <a:latin typeface="Helvetica" pitchFamily="34" charset="0"/>
                <a:cs typeface="Helvetica" pitchFamily="34" charset="0"/>
              </a:rPr>
              <a:pPr/>
              <a:t>‹#›</a:t>
            </a:fld>
            <a:endParaRPr lang="ru-RU">
              <a:solidFill>
                <a:schemeClr val="bg1"/>
              </a:solidFill>
              <a:latin typeface="Helvetica" pitchFamily="34" charset="0"/>
              <a:cs typeface="Helvetica" pitchFamily="34" charset="0"/>
            </a:endParaRPr>
          </a:p>
        </p:txBody>
      </p:sp>
      <p:sp>
        <p:nvSpPr>
          <p:cNvPr id="11" name="Title Placeholder 1"/>
          <p:cNvSpPr>
            <a:spLocks noGrp="1"/>
          </p:cNvSpPr>
          <p:nvPr>
            <p:ph type="title"/>
          </p:nvPr>
        </p:nvSpPr>
        <p:spPr>
          <a:xfrm>
            <a:off x="2138995" y="57727"/>
            <a:ext cx="6600913" cy="663863"/>
          </a:xfrm>
          <a:prstGeom prst="rect">
            <a:avLst/>
          </a:prstGeom>
        </p:spPr>
        <p:txBody>
          <a:bodyPr rtlCol="0">
            <a:noAutofit/>
          </a:bodyPr>
          <a:lstStyle/>
          <a:p>
            <a:r>
              <a:rPr lang="ru-RU" smtClean="0"/>
              <a:t>Образец заголовка</a:t>
            </a:r>
            <a:endParaRPr lang="en-US" dirty="0"/>
          </a:p>
        </p:txBody>
      </p:sp>
    </p:spTree>
    <p:extLst>
      <p:ext uri="{BB962C8B-B14F-4D97-AF65-F5344CB8AC3E}">
        <p14:creationId xmlns:p14="http://schemas.microsoft.com/office/powerpoint/2010/main" val="2583935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a:defRPr/>
            </a:pPr>
            <a:fld id="{51F5FD7F-E9D1-43FC-B011-DF0070A2E028}"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pPr>
              <a:defRPr/>
            </a:pPr>
            <a:endParaRPr lang="ru-RU">
              <a:solidFill>
                <a:prstClr val="black">
                  <a:lumMod val="65000"/>
                  <a:lumOff val="35000"/>
                </a:prstClr>
              </a:solidFill>
            </a:endParaRPr>
          </a:p>
        </p:txBody>
      </p:sp>
    </p:spTree>
    <p:extLst>
      <p:ext uri="{BB962C8B-B14F-4D97-AF65-F5344CB8AC3E}">
        <p14:creationId xmlns:p14="http://schemas.microsoft.com/office/powerpoint/2010/main" val="1703611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A48277C3-BE35-4697-A922-225802D56E4D}"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07859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8F15F3C4-84A5-434E-9498-3D50276EC380}"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124518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1FE94A8-3707-4AD8-AD9C-9B8B1146E490}"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73914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1C857BDF-A1EB-4BFF-95A1-8A0D2C3E6ED8}"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192234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A008151E-F425-448E-8B9C-4ED0B79431B9}"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666120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D73169B0-665C-4A70-9350-45E0215C83B2}"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21016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947ED4B-C14E-4B31-9ACF-83E0FEFE01D5}"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1F32E6A4-D6C4-409F-9AD0-246E80F7B289}"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95070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516819A-0E7F-464F-98DF-CCB28B6903D2}"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4071619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303EE10-2344-4521-92E2-DF53C1157350}"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631321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B794D97D-82F0-4D47-862D-4D15AA28C326}"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885774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endParaRPr lang="ru-RU">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ru-RU">
              <a:solidFill>
                <a:prstClr val="black">
                  <a:lumMod val="65000"/>
                  <a:lumOff val="35000"/>
                </a:prstClr>
              </a:solidFill>
            </a:endParaRPr>
          </a:p>
        </p:txBody>
      </p:sp>
    </p:spTree>
    <p:extLst>
      <p:ext uri="{BB962C8B-B14F-4D97-AF65-F5344CB8AC3E}">
        <p14:creationId xmlns:p14="http://schemas.microsoft.com/office/powerpoint/2010/main" val="2031713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02451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373284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30413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endParaRPr lang="ru-RU">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ru-RU">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37570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ru-RU">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62366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B54C4B-41A7-424C-AD52-EE05F3A2E3BA}"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ru-RU">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9504704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050233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197034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2666481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CC885-0303-4778-AA17-AAFB07F03C69}" type="slidenum">
              <a:rPr lang="ru-RU" smtClean="0">
                <a:solidFill>
                  <a:prstClr val="black">
                    <a:lumMod val="65000"/>
                    <a:lumOff val="35000"/>
                  </a:prstClr>
                </a:solidFill>
              </a:rPr>
              <a:pPr/>
              <a:t>‹#›</a:t>
            </a:fld>
            <a:endParaRPr lang="ru-RU">
              <a:solidFill>
                <a:prstClr val="black">
                  <a:lumMod val="65000"/>
                  <a:lumOff val="35000"/>
                </a:prstClr>
              </a:solidFill>
            </a:endParaRPr>
          </a:p>
        </p:txBody>
      </p:sp>
    </p:spTree>
    <p:extLst>
      <p:ext uri="{BB962C8B-B14F-4D97-AF65-F5344CB8AC3E}">
        <p14:creationId xmlns:p14="http://schemas.microsoft.com/office/powerpoint/2010/main" val="15452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2782A76-1094-4169-A77A-5F585B5653C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2DCA8E0-7F1B-4C74-8164-921D1AD9FC9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1C495E9-1AF0-4419-92DF-E6B3390B0A2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36E4A8F-DFC2-47C1-8BB5-DC52B63A442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2CB0BFE-D459-4643-B726-BA9728955DC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88E702-FD56-453C-9686-24E8DECF3DE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cs typeface="+mn-cs"/>
              </a:defRPr>
            </a:lvl1pPr>
          </a:lstStyle>
          <a:p>
            <a:pPr>
              <a:defRPr/>
            </a:pP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A0A0A0"/>
                </a:solidFill>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A0A0A0"/>
                </a:solidFill>
                <a:latin typeface="Arial" pitchFamily="34" charset="0"/>
                <a:cs typeface="Arial" pitchFamily="34" charset="0"/>
              </a:defRPr>
            </a:lvl1pPr>
          </a:lstStyle>
          <a:p>
            <a:pPr>
              <a:defRPr/>
            </a:pPr>
            <a:fld id="{EE78DD2F-D2BD-4806-A5BD-8A0F39030B9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ctr" defTabSz="457200" rtl="0" eaLnBrk="0" fontAlgn="base" hangingPunct="0">
        <a:spcBef>
          <a:spcPct val="0"/>
        </a:spcBef>
        <a:spcAft>
          <a:spcPct val="0"/>
        </a:spcAft>
        <a:defRPr kumimoji="1" sz="4400" kern="1200">
          <a:solidFill>
            <a:schemeClr val="tx1"/>
          </a:solidFill>
          <a:latin typeface="+mj-lt"/>
          <a:ea typeface="Arial" charset="0"/>
          <a:cs typeface="Arial" pitchFamily="34" charset="0"/>
        </a:defRPr>
      </a:lvl1pPr>
      <a:lvl2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2pPr>
      <a:lvl3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3pPr>
      <a:lvl4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4pPr>
      <a:lvl5pPr algn="ctr" defTabSz="457200" rtl="0" eaLnBrk="0" fontAlgn="base" hangingPunct="0">
        <a:spcBef>
          <a:spcPct val="0"/>
        </a:spcBef>
        <a:spcAft>
          <a:spcPct val="0"/>
        </a:spcAft>
        <a:defRPr kumimoji="1" sz="4400">
          <a:solidFill>
            <a:schemeClr val="tx1"/>
          </a:solidFill>
          <a:latin typeface="Arial" pitchFamily="34" charset="0"/>
          <a:ea typeface="Arial" charset="0"/>
          <a:cs typeface="Arial" pitchFamily="34" charset="0"/>
        </a:defRPr>
      </a:lvl5pPr>
      <a:lvl6pPr marL="4572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6pPr>
      <a:lvl7pPr marL="9144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7pPr>
      <a:lvl8pPr marL="13716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8pPr>
      <a:lvl9pPr marL="1828800" algn="ctr" defTabSz="457200" rtl="0" eaLnBrk="1" fontAlgn="base" hangingPunct="1">
        <a:spcBef>
          <a:spcPct val="0"/>
        </a:spcBef>
        <a:spcAft>
          <a:spcPct val="0"/>
        </a:spcAft>
        <a:defRPr kumimoji="1" sz="4400">
          <a:solidFill>
            <a:schemeClr val="tx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chemeClr val="tx1"/>
          </a:solidFill>
          <a:latin typeface="+mn-lt"/>
          <a:ea typeface="Arial" charset="0"/>
          <a:cs typeface="Arial" pitchFamily="34" charset="0"/>
        </a:defRPr>
      </a:lvl1pPr>
      <a:lvl2pPr marL="742950" indent="-285750" algn="l" defTabSz="457200" rtl="0" eaLnBrk="0" fontAlgn="base" hangingPunct="0">
        <a:spcBef>
          <a:spcPct val="20000"/>
        </a:spcBef>
        <a:spcAft>
          <a:spcPct val="0"/>
        </a:spcAft>
        <a:buFont typeface="Arial" charset="0"/>
        <a:buChar char="–"/>
        <a:defRPr kumimoji="1" sz="2800" kern="1200">
          <a:solidFill>
            <a:schemeClr val="tx1"/>
          </a:solidFill>
          <a:latin typeface="+mn-lt"/>
          <a:ea typeface="Arial" charset="0"/>
          <a:cs typeface="Arial" pitchFamily="34" charset="0"/>
        </a:defRPr>
      </a:lvl2pPr>
      <a:lvl3pPr marL="1143000" indent="-228600" algn="l" defTabSz="457200" rtl="0" eaLnBrk="0" fontAlgn="base" hangingPunct="0">
        <a:spcBef>
          <a:spcPct val="20000"/>
        </a:spcBef>
        <a:spcAft>
          <a:spcPct val="0"/>
        </a:spcAft>
        <a:buFont typeface="Arial" charset="0"/>
        <a:buChar char="•"/>
        <a:defRPr kumimoji="1" sz="2400" kern="1200">
          <a:solidFill>
            <a:schemeClr val="tx1"/>
          </a:solidFill>
          <a:latin typeface="+mn-lt"/>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4pPr>
      <a:lvl5pPr marL="2057400" indent="-228600" algn="l" defTabSz="457200" rtl="0" eaLnBrk="0" fontAlgn="base" hangingPunct="0">
        <a:spcBef>
          <a:spcPct val="20000"/>
        </a:spcBef>
        <a:spcAft>
          <a:spcPct val="0"/>
        </a:spcAft>
        <a:buFont typeface="Arial" charset="0"/>
        <a:buChar char="»"/>
        <a:defRPr kumimoji="1" sz="2000" kern="1200">
          <a:solidFill>
            <a:schemeClr val="tx1"/>
          </a:solidFill>
          <a:latin typeface="+mn-lt"/>
          <a:ea typeface="Arial"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2">
                <a:tint val="80000"/>
                <a:satMod val="250000"/>
              </a:schemeClr>
            </a:gs>
            <a:gs pos="76000">
              <a:schemeClr val="bg2">
                <a:tint val="90000"/>
                <a:shade val="90000"/>
                <a:satMod val="200000"/>
              </a:schemeClr>
            </a:gs>
            <a:gs pos="92000">
              <a:schemeClr val="bg2">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ru-RU" dirty="0">
              <a:solidFill>
                <a:prstClr val="black">
                  <a:lumMod val="65000"/>
                  <a:lumOff val="35000"/>
                </a:prstClr>
              </a:solidFill>
              <a:cs typeface="Arial" pitchFamily="34" charset="0"/>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ru-RU">
              <a:solidFill>
                <a:prstClr val="black">
                  <a:lumMod val="65000"/>
                  <a:lumOff val="35000"/>
                </a:prstClr>
              </a:solidFill>
              <a:cs typeface="Arial" pitchFamily="34" charset="0"/>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C2DF4790-CADC-431E-A833-150DA66DBD1A}" type="slidenum">
              <a:rPr lang="ru-RU" smtClean="0">
                <a:solidFill>
                  <a:prstClr val="black">
                    <a:lumMod val="65000"/>
                    <a:lumOff val="35000"/>
                  </a:prstClr>
                </a:solidFill>
                <a:cs typeface="Arial" pitchFamily="34" charset="0"/>
              </a:rPr>
              <a:pPr>
                <a:defRPr/>
              </a:pPr>
              <a:t>‹#›</a:t>
            </a:fld>
            <a:endParaRPr lang="ru-RU" dirty="0">
              <a:solidFill>
                <a:prstClr val="black">
                  <a:lumMod val="65000"/>
                  <a:lumOff val="35000"/>
                </a:prstClr>
              </a:solidFill>
              <a:cs typeface="Arial" pitchFamily="34"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53182656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2">
                <a:tint val="80000"/>
                <a:satMod val="250000"/>
              </a:schemeClr>
            </a:gs>
            <a:gs pos="76000">
              <a:schemeClr val="bg2">
                <a:tint val="90000"/>
                <a:shade val="90000"/>
                <a:satMod val="200000"/>
              </a:schemeClr>
            </a:gs>
            <a:gs pos="92000">
              <a:schemeClr val="bg2">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auto">
              <a:spcBef>
                <a:spcPts val="0"/>
              </a:spcBef>
              <a:spcAft>
                <a:spcPts val="0"/>
              </a:spcAft>
            </a:pPr>
            <a:endParaRPr lang="ru-RU">
              <a:solidFill>
                <a:prstClr val="black">
                  <a:lumMod val="65000"/>
                  <a:lumOff val="35000"/>
                </a:prstClr>
              </a:solidFill>
              <a:cs typeface="+mn-cs"/>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endParaRPr lang="ru-RU">
              <a:solidFill>
                <a:prstClr val="black">
                  <a:lumMod val="65000"/>
                  <a:lumOff val="35000"/>
                </a:prstClr>
              </a:solidFill>
              <a:cs typeface="+mn-cs"/>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fld id="{050CC885-0303-4778-AA17-AAFB07F03C69}" type="slidenum">
              <a:rPr lang="ru-RU" smtClean="0">
                <a:solidFill>
                  <a:prstClr val="black">
                    <a:lumMod val="65000"/>
                    <a:lumOff val="35000"/>
                  </a:prstClr>
                </a:solidFill>
                <a:cs typeface="+mn-cs"/>
              </a:rPr>
              <a:pPr fontAlgn="auto">
                <a:spcBef>
                  <a:spcPts val="0"/>
                </a:spcBef>
                <a:spcAft>
                  <a:spcPts val="0"/>
                </a:spcAft>
              </a:pPr>
              <a:t>‹#›</a:t>
            </a:fld>
            <a:endParaRPr lang="ru-RU">
              <a:solidFill>
                <a:prstClr val="black">
                  <a:lumMod val="65000"/>
                  <a:lumOff val="35000"/>
                </a:prstClr>
              </a:solidFill>
              <a:cs typeface="+mn-cs"/>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41973470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2">
                <a:tint val="80000"/>
                <a:satMod val="250000"/>
              </a:schemeClr>
            </a:gs>
            <a:gs pos="76000">
              <a:schemeClr val="bg2">
                <a:tint val="90000"/>
                <a:shade val="90000"/>
                <a:satMod val="200000"/>
              </a:schemeClr>
            </a:gs>
            <a:gs pos="92000">
              <a:schemeClr val="bg2">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519909" y="1412776"/>
            <a:ext cx="8108081" cy="1476164"/>
          </a:xfrm>
        </p:spPr>
        <p:txBody>
          <a:bodyPr/>
          <a:lstStyle/>
          <a:p>
            <a:pPr>
              <a:lnSpc>
                <a:spcPct val="150000"/>
              </a:lnSpc>
            </a:pPr>
            <a:r>
              <a:rPr lang="ru-RU" sz="3200" b="1" dirty="0" smtClean="0">
                <a:solidFill>
                  <a:schemeClr val="tx2"/>
                </a:solidFill>
              </a:rPr>
              <a:t/>
            </a:r>
            <a:br>
              <a:rPr lang="ru-RU" sz="3200" b="1" dirty="0" smtClean="0">
                <a:solidFill>
                  <a:schemeClr val="tx2"/>
                </a:solidFill>
              </a:rPr>
            </a:br>
            <a:r>
              <a:rPr lang="ru-RU" sz="3200" b="1" dirty="0" smtClean="0">
                <a:solidFill>
                  <a:schemeClr val="tx2"/>
                </a:solidFill>
              </a:rPr>
              <a:t/>
            </a:r>
            <a:br>
              <a:rPr lang="ru-RU" sz="3200" b="1" dirty="0" smtClean="0">
                <a:solidFill>
                  <a:schemeClr val="tx2"/>
                </a:solidFill>
              </a:rPr>
            </a:br>
            <a:r>
              <a:rPr lang="ru-RU" sz="3200" b="1" dirty="0" smtClean="0">
                <a:solidFill>
                  <a:schemeClr val="tx2"/>
                </a:solidFill>
              </a:rPr>
              <a:t/>
            </a:r>
            <a:br>
              <a:rPr lang="ru-RU" sz="3200" b="1" dirty="0" smtClean="0">
                <a:solidFill>
                  <a:schemeClr val="tx2"/>
                </a:solidFill>
              </a:rPr>
            </a:br>
            <a:r>
              <a:rPr lang="ru-RU" altLang="ru-RU" sz="4400" b="1" dirty="0">
                <a:solidFill>
                  <a:schemeClr val="tx1"/>
                </a:solidFill>
              </a:rPr>
              <a:t>ОСНОВЫ ОХРАНЫ ТРУДА</a:t>
            </a:r>
            <a:r>
              <a:rPr lang="ru-RU" altLang="ru-RU" sz="3600" b="1" dirty="0">
                <a:solidFill>
                  <a:srgbClr val="FFFFFF"/>
                </a:solidFill>
              </a:rPr>
              <a:t/>
            </a:r>
            <a:br>
              <a:rPr lang="ru-RU" altLang="ru-RU" sz="3600" b="1" dirty="0">
                <a:solidFill>
                  <a:srgbClr val="FFFFFF"/>
                </a:solidFill>
              </a:rPr>
            </a:br>
            <a:endParaRPr lang="ru-RU" sz="2000" b="1" dirty="0" smtClean="0">
              <a:solidFill>
                <a:schemeClr val="tx2"/>
              </a:solidFill>
            </a:endParaRPr>
          </a:p>
        </p:txBody>
      </p:sp>
      <p:pic>
        <p:nvPicPr>
          <p:cNvPr id="2061" name="Picture 13"/>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0" y="6288355"/>
            <a:ext cx="1208758" cy="569645"/>
          </a:xfrm>
          <a:prstGeom prst="rect">
            <a:avLst/>
          </a:prstGeom>
          <a:noFill/>
          <a:ln w="9525">
            <a:noFill/>
            <a:miter lim="800000"/>
            <a:headEnd/>
            <a:tailEnd/>
          </a:ln>
        </p:spPr>
      </p:pic>
      <p:pic>
        <p:nvPicPr>
          <p:cNvPr id="2064" name="Picture 1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187625" y="6309304"/>
            <a:ext cx="1008111" cy="548694"/>
          </a:xfrm>
          <a:prstGeom prst="rect">
            <a:avLst/>
          </a:prstGeom>
          <a:noFill/>
          <a:ln w="9525">
            <a:noFill/>
            <a:miter lim="800000"/>
            <a:headEnd/>
            <a:tailEnd/>
          </a:ln>
        </p:spPr>
      </p:pic>
      <p:pic>
        <p:nvPicPr>
          <p:cNvPr id="2065" name="Picture 17"/>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195736" y="6309321"/>
            <a:ext cx="1424350" cy="548680"/>
          </a:xfrm>
          <a:prstGeom prst="rect">
            <a:avLst/>
          </a:prstGeom>
          <a:noFill/>
          <a:ln w="9525">
            <a:noFill/>
            <a:miter lim="800000"/>
            <a:headEnd/>
            <a:tailEnd/>
          </a:ln>
        </p:spPr>
      </p:pic>
      <p:pic>
        <p:nvPicPr>
          <p:cNvPr id="2066" name="Picture 18"/>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3563888" y="6371106"/>
            <a:ext cx="1296144" cy="486894"/>
          </a:xfrm>
          <a:prstGeom prst="rect">
            <a:avLst/>
          </a:prstGeom>
          <a:noFill/>
          <a:ln w="9525">
            <a:noFill/>
            <a:miter lim="800000"/>
            <a:headEnd/>
            <a:tailEnd/>
          </a:ln>
        </p:spPr>
      </p:pic>
      <p:pic>
        <p:nvPicPr>
          <p:cNvPr id="24" name="Picture 13"/>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860032" y="6288354"/>
            <a:ext cx="1208758" cy="569645"/>
          </a:xfrm>
          <a:prstGeom prst="rect">
            <a:avLst/>
          </a:prstGeom>
          <a:noFill/>
          <a:ln w="9525">
            <a:noFill/>
            <a:miter lim="800000"/>
            <a:headEnd/>
            <a:tailEnd/>
          </a:ln>
        </p:spPr>
      </p:pic>
      <p:pic>
        <p:nvPicPr>
          <p:cNvPr id="25" name="Picture 1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047657" y="6309303"/>
            <a:ext cx="1008111" cy="548694"/>
          </a:xfrm>
          <a:prstGeom prst="rect">
            <a:avLst/>
          </a:prstGeom>
          <a:noFill/>
          <a:ln w="9525">
            <a:noFill/>
            <a:miter lim="800000"/>
            <a:headEnd/>
            <a:tailEnd/>
          </a:ln>
        </p:spPr>
      </p:pic>
      <p:pic>
        <p:nvPicPr>
          <p:cNvPr id="26" name="Picture 17"/>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7055768" y="6309320"/>
            <a:ext cx="1424350" cy="548680"/>
          </a:xfrm>
          <a:prstGeom prst="rect">
            <a:avLst/>
          </a:prstGeom>
          <a:noFill/>
          <a:ln w="9525">
            <a:noFill/>
            <a:miter lim="800000"/>
            <a:headEnd/>
            <a:tailEnd/>
          </a:ln>
        </p:spPr>
      </p:pic>
      <p:pic>
        <p:nvPicPr>
          <p:cNvPr id="27" name="Picture 18"/>
          <p:cNvPicPr>
            <a:picLocks noChangeAspect="1" noChangeArrowheads="1"/>
          </p:cNvPicPr>
          <p:nvPr/>
        </p:nvPicPr>
        <p:blipFill>
          <a:blip r:embed="rId7" cstate="print">
            <a:duotone>
              <a:schemeClr val="accent1">
                <a:shade val="45000"/>
                <a:satMod val="135000"/>
              </a:schemeClr>
              <a:prstClr val="white"/>
            </a:duotone>
          </a:blip>
          <a:srcRect r="44438"/>
          <a:stretch>
            <a:fillRect/>
          </a:stretch>
        </p:blipFill>
        <p:spPr bwMode="auto">
          <a:xfrm>
            <a:off x="8423920" y="6381328"/>
            <a:ext cx="720080" cy="486840"/>
          </a:xfrm>
          <a:prstGeom prst="rect">
            <a:avLst/>
          </a:prstGeom>
          <a:noFill/>
          <a:ln w="9525">
            <a:noFill/>
            <a:miter lim="800000"/>
            <a:headEnd/>
            <a:tailEnd/>
          </a:ln>
        </p:spPr>
      </p:pic>
      <p:sp>
        <p:nvSpPr>
          <p:cNvPr id="12" name="TextBox 11"/>
          <p:cNvSpPr txBox="1"/>
          <p:nvPr/>
        </p:nvSpPr>
        <p:spPr>
          <a:xfrm>
            <a:off x="519909" y="3516855"/>
            <a:ext cx="7632700" cy="3139321"/>
          </a:xfrm>
          <a:prstGeom prst="rect">
            <a:avLst/>
          </a:prstGeom>
          <a:noFill/>
        </p:spPr>
        <p:txBody>
          <a:bodyPr>
            <a:spAutoFit/>
          </a:bodyPr>
          <a:lstStyle/>
          <a:p>
            <a:pPr>
              <a:defRPr/>
            </a:pPr>
            <a:r>
              <a:rPr lang="ru-RU" sz="1800" b="1" i="1" dirty="0" smtClean="0">
                <a:solidFill>
                  <a:srgbClr val="6076B4">
                    <a:lumMod val="50000"/>
                  </a:srgbClr>
                </a:solidFill>
                <a:latin typeface="Palatino Linotype"/>
                <a:cs typeface="Arial" pitchFamily="34" charset="0"/>
              </a:rPr>
              <a:t>Начальник Центра охраны труда, радиационной и экологической безопасности СО РАН к.т.н.</a:t>
            </a:r>
            <a:endParaRPr lang="ru-RU" sz="1800" b="1" i="1" dirty="0">
              <a:solidFill>
                <a:srgbClr val="6076B4">
                  <a:lumMod val="50000"/>
                </a:srgbClr>
              </a:solidFill>
              <a:latin typeface="Palatino Linotype"/>
              <a:cs typeface="Arial" pitchFamily="34" charset="0"/>
            </a:endParaRPr>
          </a:p>
          <a:p>
            <a:pPr>
              <a:lnSpc>
                <a:spcPct val="150000"/>
              </a:lnSpc>
              <a:defRPr/>
            </a:pPr>
            <a:r>
              <a:rPr lang="ru-RU" sz="2400" b="1" i="1" dirty="0"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Фомин Вениамин Иванович</a:t>
            </a:r>
          </a:p>
          <a:p>
            <a:pPr>
              <a:lnSpc>
                <a:spcPct val="150000"/>
              </a:lnSpc>
              <a:defRPr/>
            </a:pPr>
            <a:r>
              <a:rPr lang="ru-RU" sz="1800" b="1" i="1" dirty="0" smtClean="0">
                <a:solidFill>
                  <a:srgbClr val="6076B4">
                    <a:lumMod val="50000"/>
                  </a:srgbClr>
                </a:solidFill>
                <a:latin typeface="Palatino Linotype"/>
                <a:cs typeface="Arial" pitchFamily="34" charset="0"/>
              </a:rPr>
              <a:t>Тел./факс: </a:t>
            </a:r>
            <a:r>
              <a:rPr lang="ru-RU" sz="2400" b="1" i="1" dirty="0"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330 07 45</a:t>
            </a:r>
            <a:r>
              <a:rPr lang="ru-RU" sz="1800" b="1" i="1" dirty="0" smtClean="0">
                <a:solidFill>
                  <a:srgbClr val="6076B4">
                    <a:lumMod val="50000"/>
                  </a:srgbClr>
                </a:solidFill>
                <a:latin typeface="Palatino Linotype"/>
                <a:cs typeface="Arial" pitchFamily="34" charset="0"/>
              </a:rPr>
              <a:t>;</a:t>
            </a:r>
          </a:p>
          <a:p>
            <a:pPr>
              <a:lnSpc>
                <a:spcPct val="150000"/>
              </a:lnSpc>
              <a:defRPr/>
            </a:pPr>
            <a:r>
              <a:rPr lang="en-US" sz="1800" b="1" i="1" dirty="0" smtClean="0">
                <a:solidFill>
                  <a:srgbClr val="6076B4">
                    <a:lumMod val="50000"/>
                  </a:srgbClr>
                </a:solidFill>
                <a:latin typeface="Palatino Linotype"/>
                <a:cs typeface="Arial" pitchFamily="34" charset="0"/>
              </a:rPr>
              <a:t>E-mail</a:t>
            </a:r>
            <a:r>
              <a:rPr lang="ru-RU" sz="1800" b="1" i="1" dirty="0" smtClean="0">
                <a:solidFill>
                  <a:srgbClr val="6076B4">
                    <a:lumMod val="50000"/>
                  </a:srgbClr>
                </a:solidFill>
                <a:latin typeface="Palatino Linotype"/>
                <a:cs typeface="Arial" pitchFamily="34" charset="0"/>
              </a:rPr>
              <a:t>: </a:t>
            </a:r>
            <a:r>
              <a:rPr lang="ru-RU" sz="2400" b="1" i="1" dirty="0"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3300745</a:t>
            </a:r>
            <a:r>
              <a:rPr lang="en-US" sz="2400" b="1" i="1" dirty="0"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a:t>
            </a:r>
            <a:r>
              <a:rPr lang="en-US" sz="2400" b="1" i="1" dirty="0" err="1"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ngs.ru</a:t>
            </a:r>
            <a:r>
              <a:rPr lang="en-US" sz="2400" b="1" i="1" dirty="0"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a:t>
            </a:r>
            <a:r>
              <a:rPr lang="ru-RU" sz="2400" b="1" i="1" dirty="0"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 </a:t>
            </a:r>
            <a:r>
              <a:rPr lang="en-US" sz="2400" b="1" i="1" dirty="0" smtClean="0">
                <a:solidFill>
                  <a:srgbClr val="6076B4">
                    <a:lumMod val="50000"/>
                  </a:srgbClr>
                </a:solidFill>
                <a:effectLst>
                  <a:outerShdw blurRad="38100" dist="38100" dir="2700000" algn="tl">
                    <a:srgbClr val="000000">
                      <a:alpha val="43137"/>
                    </a:srgbClr>
                  </a:outerShdw>
                </a:effectLst>
                <a:latin typeface="Palatino Linotype"/>
                <a:cs typeface="Arial" pitchFamily="34" charset="0"/>
              </a:rPr>
              <a:t>fvi@sb-ras.ru</a:t>
            </a:r>
            <a:endParaRPr lang="ru-RU" sz="1800" b="1" i="1" dirty="0">
              <a:solidFill>
                <a:srgbClr val="6076B4">
                  <a:lumMod val="50000"/>
                </a:srgbClr>
              </a:solidFill>
              <a:effectLst>
                <a:outerShdw blurRad="38100" dist="38100" dir="2700000" algn="tl">
                  <a:srgbClr val="000000">
                    <a:alpha val="43137"/>
                  </a:srgbClr>
                </a:outerShdw>
              </a:effectLst>
              <a:latin typeface="Palatino Linotype"/>
              <a:cs typeface="Arial" pitchFamily="34" charset="0"/>
            </a:endParaRPr>
          </a:p>
          <a:p>
            <a:pPr>
              <a:lnSpc>
                <a:spcPct val="150000"/>
              </a:lnSpc>
              <a:defRPr/>
            </a:pPr>
            <a:r>
              <a:rPr lang="ru-RU" sz="1800" b="1" i="1" dirty="0">
                <a:solidFill>
                  <a:srgbClr val="6076B4">
                    <a:lumMod val="50000"/>
                  </a:srgbClr>
                </a:solidFill>
                <a:latin typeface="Palatino Linotype"/>
                <a:cs typeface="Arial" pitchFamily="34" charset="0"/>
              </a:rPr>
              <a:t>Сайт:</a:t>
            </a:r>
            <a:r>
              <a:rPr lang="ru-RU" sz="1800" b="1" i="1" dirty="0">
                <a:solidFill>
                  <a:srgbClr val="4F81BD">
                    <a:lumMod val="50000"/>
                  </a:srgbClr>
                </a:solidFill>
                <a:latin typeface="Arial" pitchFamily="34" charset="0"/>
                <a:cs typeface="Arial" pitchFamily="34" charset="0"/>
              </a:rPr>
              <a:t> </a:t>
            </a:r>
            <a:r>
              <a:rPr lang="en-US" sz="2400" b="1" i="1" dirty="0">
                <a:solidFill>
                  <a:srgbClr val="6076B4">
                    <a:lumMod val="50000"/>
                  </a:srgbClr>
                </a:solidFill>
                <a:effectLst>
                  <a:outerShdw blurRad="38100" dist="38100" dir="2700000" algn="tl">
                    <a:srgbClr val="000000">
                      <a:alpha val="43137"/>
                    </a:srgbClr>
                  </a:outerShdw>
                </a:effectLst>
                <a:latin typeface="Palatino Linotype"/>
                <a:cs typeface="Arial" pitchFamily="34" charset="0"/>
              </a:rPr>
              <a:t>http://www.sbras.nsc.ru/cotreb/</a:t>
            </a:r>
            <a:endParaRPr lang="ru-RU" sz="2400" b="1" i="1" dirty="0">
              <a:solidFill>
                <a:srgbClr val="6076B4">
                  <a:lumMod val="50000"/>
                </a:srgbClr>
              </a:solidFill>
              <a:effectLst>
                <a:outerShdw blurRad="38100" dist="38100" dir="2700000" algn="tl">
                  <a:srgbClr val="000000">
                    <a:alpha val="43137"/>
                  </a:srgbClr>
                </a:outerShdw>
              </a:effectLst>
              <a:latin typeface="Palatino Linotype"/>
              <a:cs typeface="Arial" pitchFamily="34" charset="0"/>
            </a:endParaRPr>
          </a:p>
          <a:p>
            <a:pPr>
              <a:defRPr/>
            </a:pPr>
            <a:endParaRPr lang="ru-RU" sz="1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25425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Grp="1" noChangeArrowheads="1"/>
          </p:cNvSpPr>
          <p:nvPr>
            <p:ph type="title"/>
          </p:nvPr>
        </p:nvSpPr>
        <p:spPr>
          <a:xfrm>
            <a:off x="935596" y="263299"/>
            <a:ext cx="7966248" cy="537409"/>
          </a:xfrm>
        </p:spPr>
        <p:txBody>
          <a:bodyPr lIns="0" tIns="0" rIns="0" bIns="0"/>
          <a:lstStyle/>
          <a:p>
            <a:pPr algn="ctr" eaLnBrk="1" hangingPunct="1"/>
            <a:r>
              <a:rPr lang="ru-RU" sz="2000" b="1" dirty="0" smtClean="0">
                <a:solidFill>
                  <a:schemeClr val="bg1"/>
                </a:solidFill>
                <a:latin typeface="+mn-lt"/>
                <a:cs typeface="Tahoma" pitchFamily="34" charset="0"/>
              </a:rPr>
              <a:t>Ответственность за нарушение правил охраны труда</a:t>
            </a:r>
          </a:p>
        </p:txBody>
      </p:sp>
      <p:sp>
        <p:nvSpPr>
          <p:cNvPr id="31" name="Номер слайда 1"/>
          <p:cNvSpPr txBox="1">
            <a:spLocks/>
          </p:cNvSpPr>
          <p:nvPr/>
        </p:nvSpPr>
        <p:spPr bwMode="auto">
          <a:xfrm>
            <a:off x="6876256" y="6273316"/>
            <a:ext cx="2133600" cy="476250"/>
          </a:xfrm>
          <a:prstGeom prst="rect">
            <a:avLst/>
          </a:prstGeom>
          <a:noFill/>
          <a:ln w="9525">
            <a:noFill/>
            <a:miter lim="800000"/>
            <a:headEnd/>
            <a:tailEnd/>
          </a:ln>
        </p:spPr>
        <p:txBody>
          <a:bodyPr lIns="91434" tIns="45717" rIns="91434" bIns="45717" anchor="ctr"/>
          <a:lstStyle/>
          <a:p>
            <a:pPr algn="r"/>
            <a:fld id="{5C365D71-A692-4B4F-98BE-C18E79093CF0}" type="slidenum">
              <a:rPr kumimoji="0" lang="en-US">
                <a:solidFill>
                  <a:srgbClr val="6F91C2"/>
                </a:solidFill>
              </a:rPr>
              <a:pPr algn="r"/>
              <a:t>10</a:t>
            </a:fld>
            <a:endParaRPr kumimoji="0" lang="en-US" sz="1800" dirty="0">
              <a:solidFill>
                <a:srgbClr val="6F91C2"/>
              </a:solidFill>
            </a:endParaRPr>
          </a:p>
        </p:txBody>
      </p:sp>
      <p:sp>
        <p:nvSpPr>
          <p:cNvPr id="2" name="Прямоугольник 1"/>
          <p:cNvSpPr/>
          <p:nvPr/>
        </p:nvSpPr>
        <p:spPr>
          <a:xfrm>
            <a:off x="179512" y="836712"/>
            <a:ext cx="8686328" cy="1044116"/>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smtClean="0">
                <a:solidFill>
                  <a:srgbClr val="002060"/>
                </a:solidFill>
              </a:rPr>
              <a:t>Должностным </a:t>
            </a:r>
            <a:r>
              <a:rPr lang="ru-RU" sz="1400" b="1" dirty="0">
                <a:solidFill>
                  <a:srgbClr val="002060"/>
                </a:solidFill>
              </a:rPr>
              <a:t>лицом </a:t>
            </a:r>
            <a:r>
              <a:rPr lang="ru-RU" sz="1400" dirty="0">
                <a:solidFill>
                  <a:srgbClr val="002060"/>
                </a:solidFill>
              </a:rPr>
              <a:t>называют лицо, осуществляющие функции представителя руководства (власти), </a:t>
            </a:r>
            <a:r>
              <a:rPr lang="ru-RU" sz="1400" dirty="0" smtClean="0">
                <a:solidFill>
                  <a:srgbClr val="002060"/>
                </a:solidFill>
              </a:rPr>
              <a:t>занимающее в организации </a:t>
            </a:r>
            <a:r>
              <a:rPr lang="ru-RU" sz="1400" dirty="0">
                <a:solidFill>
                  <a:srgbClr val="002060"/>
                </a:solidFill>
              </a:rPr>
              <a:t>временно или </a:t>
            </a:r>
            <a:r>
              <a:rPr lang="ru-RU" sz="1400" dirty="0" smtClean="0">
                <a:solidFill>
                  <a:srgbClr val="002060"/>
                </a:solidFill>
              </a:rPr>
              <a:t>постоянно должности</a:t>
            </a:r>
            <a:r>
              <a:rPr lang="ru-RU" sz="1400" dirty="0">
                <a:solidFill>
                  <a:srgbClr val="002060"/>
                </a:solidFill>
              </a:rPr>
              <a:t>, связанные с выполнением организационно-распорядительных или административных функций, либо лицо, выполняющее эти функции по специальному </a:t>
            </a:r>
            <a:r>
              <a:rPr lang="ru-RU" sz="1400" dirty="0" smtClean="0">
                <a:solidFill>
                  <a:srgbClr val="002060"/>
                </a:solidFill>
              </a:rPr>
              <a:t>полномочию (статья 9.1 </a:t>
            </a:r>
            <a:r>
              <a:rPr lang="ru-RU" sz="1400" dirty="0" err="1" smtClean="0">
                <a:solidFill>
                  <a:srgbClr val="002060"/>
                </a:solidFill>
              </a:rPr>
              <a:t>КоАП</a:t>
            </a:r>
            <a:r>
              <a:rPr lang="ru-RU" sz="1400" dirty="0" smtClean="0">
                <a:solidFill>
                  <a:srgbClr val="002060"/>
                </a:solidFill>
              </a:rPr>
              <a:t> РФ , примечание 1 к ст. 285 УК РФ)</a:t>
            </a:r>
            <a:endParaRPr lang="ru-RU" sz="1400" dirty="0">
              <a:solidFill>
                <a:srgbClr val="002060"/>
              </a:solidFill>
            </a:endParaRPr>
          </a:p>
        </p:txBody>
      </p:sp>
      <p:sp>
        <p:nvSpPr>
          <p:cNvPr id="3" name="Прямоугольник 2"/>
          <p:cNvSpPr/>
          <p:nvPr/>
        </p:nvSpPr>
        <p:spPr>
          <a:xfrm>
            <a:off x="647564" y="2276872"/>
            <a:ext cx="8028892" cy="612068"/>
          </a:xfrm>
          <a:prstGeom prst="rect">
            <a:avLst/>
          </a:prstGeom>
          <a:solidFill>
            <a:schemeClr val="accent2">
              <a:lumMod val="40000"/>
              <a:lumOff val="60000"/>
            </a:schemeClr>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2060"/>
                </a:solidFill>
              </a:rPr>
              <a:t>Ст. 362 ТК «Руководители и иные должностные лица Организации, виновные в нарушении трудового законодательства и иных нормативных правовых актов, содержащих нормы трудового права, несут ответственность в случаях и порядке, которые установлены федеральными законами</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638" y="2996952"/>
            <a:ext cx="5147127" cy="344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936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Название 1"/>
          <p:cNvSpPr>
            <a:spLocks noGrp="1"/>
          </p:cNvSpPr>
          <p:nvPr>
            <p:ph type="title"/>
          </p:nvPr>
        </p:nvSpPr>
        <p:spPr>
          <a:xfrm>
            <a:off x="1055688" y="80628"/>
            <a:ext cx="7505700" cy="857585"/>
          </a:xfrm>
        </p:spPr>
        <p:txBody>
          <a:bodyPr/>
          <a:lstStyle/>
          <a:p>
            <a:r>
              <a:rPr lang="ru-RU" altLang="ru-RU" sz="2000" b="1" dirty="0" smtClean="0">
                <a:solidFill>
                  <a:srgbClr val="FFFFFF"/>
                </a:solidFill>
              </a:rPr>
              <a:t>Меры воздействия на работников</a:t>
            </a:r>
          </a:p>
        </p:txBody>
      </p:sp>
      <p:graphicFrame>
        <p:nvGraphicFramePr>
          <p:cNvPr id="2" name="Таблица 1"/>
          <p:cNvGraphicFramePr>
            <a:graphicFrameLocks noGrp="1"/>
          </p:cNvGraphicFramePr>
          <p:nvPr>
            <p:extLst>
              <p:ext uri="{D42A27DB-BD31-4B8C-83A1-F6EECF244321}">
                <p14:modId xmlns:p14="http://schemas.microsoft.com/office/powerpoint/2010/main" val="2761231324"/>
              </p:ext>
            </p:extLst>
          </p:nvPr>
        </p:nvGraphicFramePr>
        <p:xfrm>
          <a:off x="107504" y="1052736"/>
          <a:ext cx="8928991" cy="5267311"/>
        </p:xfrm>
        <a:graphic>
          <a:graphicData uri="http://schemas.openxmlformats.org/drawingml/2006/table">
            <a:tbl>
              <a:tblPr firstRow="1" firstCol="1" bandRow="1"/>
              <a:tblGrid>
                <a:gridCol w="1264921"/>
                <a:gridCol w="1711365"/>
                <a:gridCol w="5952705"/>
              </a:tblGrid>
              <a:tr h="329735">
                <a:tc>
                  <a:txBody>
                    <a:bodyPr/>
                    <a:lstStyle/>
                    <a:p>
                      <a:pPr algn="ctr">
                        <a:lnSpc>
                          <a:spcPct val="115000"/>
                        </a:lnSpc>
                        <a:spcAft>
                          <a:spcPts val="0"/>
                        </a:spcAft>
                      </a:pPr>
                      <a:r>
                        <a:rPr lang="ru-RU" sz="900" b="1" dirty="0">
                          <a:solidFill>
                            <a:srgbClr val="002060"/>
                          </a:solidFill>
                          <a:effectLst/>
                          <a:latin typeface="+mn-lt"/>
                          <a:ea typeface="Calibri"/>
                          <a:cs typeface="Times New Roman"/>
                        </a:rPr>
                        <a:t>Наименование административного воздействия</a:t>
                      </a:r>
                      <a:endParaRPr lang="ru-RU" sz="900" dirty="0">
                        <a:solidFill>
                          <a:srgbClr val="002060"/>
                        </a:solidFill>
                        <a:effectLst/>
                        <a:latin typeface="+mn-lt"/>
                        <a:ea typeface="Calibri"/>
                        <a:cs typeface="Times New Roman"/>
                      </a:endParaRP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900" b="1">
                          <a:solidFill>
                            <a:srgbClr val="002060"/>
                          </a:solidFill>
                          <a:effectLst/>
                          <a:latin typeface="+mn-lt"/>
                          <a:ea typeface="Calibri"/>
                          <a:cs typeface="Times New Roman"/>
                        </a:rPr>
                        <a:t>Нормативный документ</a:t>
                      </a:r>
                      <a:endParaRPr lang="ru-RU" sz="900">
                        <a:solidFill>
                          <a:srgbClr val="002060"/>
                        </a:solidFill>
                        <a:effectLst/>
                        <a:latin typeface="+mn-lt"/>
                        <a:ea typeface="Calibri"/>
                        <a:cs typeface="Times New Roman"/>
                      </a:endParaRP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900" b="1" dirty="0">
                          <a:solidFill>
                            <a:srgbClr val="002060"/>
                          </a:solidFill>
                          <a:effectLst/>
                          <a:latin typeface="+mn-lt"/>
                          <a:ea typeface="Calibri"/>
                          <a:cs typeface="Times New Roman"/>
                        </a:rPr>
                        <a:t>Примечание</a:t>
                      </a:r>
                      <a:endParaRPr lang="ru-RU" sz="900" dirty="0">
                        <a:solidFill>
                          <a:srgbClr val="002060"/>
                        </a:solidFill>
                        <a:effectLst/>
                        <a:latin typeface="+mn-lt"/>
                        <a:ea typeface="Calibri"/>
                        <a:cs typeface="Times New Roman"/>
                      </a:endParaRP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09912">
                <a:tc>
                  <a:txBody>
                    <a:bodyPr/>
                    <a:lstStyle/>
                    <a:p>
                      <a:pPr>
                        <a:lnSpc>
                          <a:spcPct val="115000"/>
                        </a:lnSpc>
                        <a:spcAft>
                          <a:spcPts val="0"/>
                        </a:spcAft>
                      </a:pPr>
                      <a:r>
                        <a:rPr lang="ru-RU" sz="900" dirty="0">
                          <a:solidFill>
                            <a:srgbClr val="002060"/>
                          </a:solidFill>
                          <a:effectLst/>
                          <a:latin typeface="+mn-lt"/>
                          <a:ea typeface="Calibri"/>
                          <a:cs typeface="Times New Roman"/>
                        </a:rPr>
                        <a:t>Замечание</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3">
                  <a:txBody>
                    <a:bodyPr/>
                    <a:lstStyle/>
                    <a:p>
                      <a:pPr>
                        <a:lnSpc>
                          <a:spcPct val="115000"/>
                        </a:lnSpc>
                        <a:spcAft>
                          <a:spcPts val="0"/>
                        </a:spcAft>
                      </a:pPr>
                      <a:r>
                        <a:rPr lang="ru-RU" sz="900" dirty="0">
                          <a:solidFill>
                            <a:srgbClr val="002060"/>
                          </a:solidFill>
                          <a:effectLst/>
                          <a:latin typeface="+mn-lt"/>
                          <a:ea typeface="Calibri"/>
                          <a:cs typeface="Times New Roman"/>
                        </a:rPr>
                        <a:t>ТК РФ статья 192. Дисциплинарные взыскания</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3">
                  <a:txBody>
                    <a:bodyPr/>
                    <a:lstStyle/>
                    <a:p>
                      <a:pPr>
                        <a:lnSpc>
                          <a:spcPct val="115000"/>
                        </a:lnSpc>
                        <a:spcAft>
                          <a:spcPts val="0"/>
                        </a:spcAft>
                      </a:pPr>
                      <a:r>
                        <a:rPr lang="ru-RU" sz="900" dirty="0" smtClean="0">
                          <a:solidFill>
                            <a:srgbClr val="002060"/>
                          </a:solidFill>
                          <a:effectLst/>
                          <a:latin typeface="+mn-lt"/>
                          <a:ea typeface="Calibri"/>
                          <a:cs typeface="Times New Roman"/>
                        </a:rPr>
                        <a:t>За </a:t>
                      </a:r>
                      <a:r>
                        <a:rPr lang="ru-RU" sz="900" b="1" dirty="0" smtClean="0">
                          <a:solidFill>
                            <a:srgbClr val="002060"/>
                          </a:solidFill>
                          <a:effectLst/>
                          <a:latin typeface="+mn-lt"/>
                          <a:ea typeface="Calibri"/>
                          <a:cs typeface="Times New Roman"/>
                        </a:rPr>
                        <a:t>неоднократное</a:t>
                      </a:r>
                      <a:r>
                        <a:rPr lang="ru-RU" sz="900" dirty="0" smtClean="0">
                          <a:solidFill>
                            <a:srgbClr val="002060"/>
                          </a:solidFill>
                          <a:effectLst/>
                          <a:latin typeface="+mn-lt"/>
                          <a:ea typeface="Calibri"/>
                          <a:cs typeface="Times New Roman"/>
                        </a:rPr>
                        <a:t> </a:t>
                      </a:r>
                      <a:r>
                        <a:rPr lang="ru-RU" sz="900" dirty="0">
                          <a:solidFill>
                            <a:srgbClr val="002060"/>
                          </a:solidFill>
                          <a:effectLst/>
                          <a:latin typeface="+mn-lt"/>
                          <a:ea typeface="Calibri"/>
                          <a:cs typeface="Times New Roman"/>
                        </a:rPr>
                        <a:t>совершение дисциплинарного проступка, то есть неисполнение или ненадлежащее исполнение работником по его вине возложенных на него трудовых обязанностей, работодатель имеет право применить дисциплинарные взыскания</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09912">
                <a:tc>
                  <a:txBody>
                    <a:bodyPr/>
                    <a:lstStyle/>
                    <a:p>
                      <a:pPr>
                        <a:lnSpc>
                          <a:spcPct val="115000"/>
                        </a:lnSpc>
                        <a:spcAft>
                          <a:spcPts val="0"/>
                        </a:spcAft>
                      </a:pPr>
                      <a:r>
                        <a:rPr lang="ru-RU" sz="900" dirty="0">
                          <a:solidFill>
                            <a:srgbClr val="002060"/>
                          </a:solidFill>
                          <a:effectLst/>
                          <a:latin typeface="+mn-lt"/>
                          <a:ea typeface="Calibri"/>
                          <a:cs typeface="Times New Roman"/>
                        </a:rPr>
                        <a:t>Выговор</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tc vMerge="1">
                  <a:txBody>
                    <a:bodyPr/>
                    <a:lstStyle/>
                    <a:p>
                      <a:endParaRPr lang="ru-RU"/>
                    </a:p>
                  </a:txBody>
                  <a:tcPr/>
                </a:tc>
              </a:tr>
              <a:tr h="219823">
                <a:tc>
                  <a:txBody>
                    <a:bodyPr/>
                    <a:lstStyle/>
                    <a:p>
                      <a:pPr>
                        <a:lnSpc>
                          <a:spcPct val="115000"/>
                        </a:lnSpc>
                        <a:spcAft>
                          <a:spcPts val="0"/>
                        </a:spcAft>
                      </a:pPr>
                      <a:r>
                        <a:rPr lang="ru-RU" sz="900" dirty="0">
                          <a:solidFill>
                            <a:srgbClr val="002060"/>
                          </a:solidFill>
                          <a:effectLst/>
                          <a:latin typeface="+mn-lt"/>
                          <a:ea typeface="Calibri"/>
                          <a:cs typeface="Times New Roman"/>
                        </a:rPr>
                        <a:t>Увольнение</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tc vMerge="1">
                  <a:txBody>
                    <a:bodyPr/>
                    <a:lstStyle/>
                    <a:p>
                      <a:endParaRPr lang="ru-RU"/>
                    </a:p>
                  </a:txBody>
                  <a:tcPr/>
                </a:tc>
              </a:tr>
              <a:tr h="661724">
                <a:tc>
                  <a:txBody>
                    <a:bodyPr/>
                    <a:lstStyle/>
                    <a:p>
                      <a:pPr>
                        <a:lnSpc>
                          <a:spcPct val="115000"/>
                        </a:lnSpc>
                        <a:spcAft>
                          <a:spcPts val="0"/>
                        </a:spcAft>
                      </a:pPr>
                      <a:r>
                        <a:rPr lang="ru-RU" sz="900" dirty="0">
                          <a:solidFill>
                            <a:srgbClr val="002060"/>
                          </a:solidFill>
                          <a:effectLst/>
                          <a:latin typeface="+mn-lt"/>
                          <a:ea typeface="Calibri"/>
                          <a:cs typeface="Times New Roman"/>
                        </a:rPr>
                        <a:t>Увольнение</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ru-RU" sz="900" dirty="0">
                          <a:solidFill>
                            <a:srgbClr val="002060"/>
                          </a:solidFill>
                          <a:effectLst/>
                          <a:latin typeface="+mn-lt"/>
                          <a:ea typeface="Calibri"/>
                          <a:cs typeface="Times New Roman"/>
                        </a:rPr>
                        <a:t>ТК РФ статья 81. Расторжение трудового договора по инициативе работодателя</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ru-RU" sz="900" dirty="0" smtClean="0">
                          <a:solidFill>
                            <a:srgbClr val="002060"/>
                          </a:solidFill>
                          <a:effectLst/>
                          <a:latin typeface="+mn-lt"/>
                          <a:ea typeface="Calibri"/>
                          <a:cs typeface="Times New Roman"/>
                        </a:rPr>
                        <a:t>- появления работника на работе (на своем рабочем месте либо на территории организации - работодателя или объекта, где по поручению работодателя работник должен выполнять трудовую функцию) в состоянии алкогольного, наркотического или иного токсического опьянения;</a:t>
                      </a:r>
                    </a:p>
                    <a:p>
                      <a:pPr algn="just">
                        <a:lnSpc>
                          <a:spcPct val="115000"/>
                        </a:lnSpc>
                        <a:spcAft>
                          <a:spcPts val="0"/>
                        </a:spcAft>
                      </a:pPr>
                      <a:r>
                        <a:rPr lang="ru-RU" sz="900" dirty="0" smtClean="0">
                          <a:solidFill>
                            <a:srgbClr val="002060"/>
                          </a:solidFill>
                          <a:effectLst/>
                          <a:latin typeface="+mn-lt"/>
                          <a:ea typeface="Calibri"/>
                          <a:cs typeface="Times New Roman"/>
                        </a:rPr>
                        <a:t>- </a:t>
                      </a:r>
                      <a:r>
                        <a:rPr lang="ru-RU" sz="900" dirty="0">
                          <a:solidFill>
                            <a:srgbClr val="002060"/>
                          </a:solidFill>
                          <a:effectLst/>
                          <a:latin typeface="+mn-lt"/>
                          <a:ea typeface="Calibri"/>
                          <a:cs typeface="Times New Roman"/>
                        </a:rPr>
                        <a:t>однократного грубого нарушения работником трудовых обязанностей:</a:t>
                      </a:r>
                    </a:p>
                    <a:p>
                      <a:pPr algn="just">
                        <a:lnSpc>
                          <a:spcPct val="115000"/>
                        </a:lnSpc>
                        <a:spcAft>
                          <a:spcPts val="0"/>
                        </a:spcAft>
                      </a:pPr>
                      <a:r>
                        <a:rPr lang="ru-RU" sz="900" dirty="0" smtClean="0">
                          <a:solidFill>
                            <a:srgbClr val="002060"/>
                          </a:solidFill>
                          <a:effectLst/>
                          <a:latin typeface="+mn-lt"/>
                          <a:ea typeface="Calibri"/>
                          <a:cs typeface="Times New Roman"/>
                        </a:rPr>
                        <a:t>- </a:t>
                      </a:r>
                      <a:r>
                        <a:rPr lang="ru-RU" sz="900" dirty="0">
                          <a:solidFill>
                            <a:srgbClr val="002060"/>
                          </a:solidFill>
                          <a:effectLst/>
                          <a:latin typeface="+mn-lt"/>
                          <a:ea typeface="Calibri"/>
                          <a:cs typeface="Times New Roman"/>
                        </a:rPr>
                        <a:t>установленного комиссией по ОТ или уполномоченным по ОТ нарушения </a:t>
                      </a:r>
                      <a:r>
                        <a:rPr lang="ru-RU" sz="900">
                          <a:solidFill>
                            <a:srgbClr val="002060"/>
                          </a:solidFill>
                          <a:effectLst/>
                          <a:latin typeface="+mn-lt"/>
                          <a:ea typeface="Calibri"/>
                          <a:cs typeface="Times New Roman"/>
                        </a:rPr>
                        <a:t>работником </a:t>
                      </a:r>
                      <a:r>
                        <a:rPr lang="ru-RU" sz="900" smtClean="0">
                          <a:solidFill>
                            <a:srgbClr val="002060"/>
                          </a:solidFill>
                          <a:effectLst/>
                          <a:latin typeface="+mn-lt"/>
                          <a:ea typeface="Calibri"/>
                          <a:cs typeface="Times New Roman"/>
                        </a:rPr>
                        <a:t>требований ОТ</a:t>
                      </a:r>
                      <a:r>
                        <a:rPr lang="ru-RU" sz="900" dirty="0">
                          <a:solidFill>
                            <a:srgbClr val="002060"/>
                          </a:solidFill>
                          <a:effectLst/>
                          <a:latin typeface="+mn-lt"/>
                          <a:ea typeface="Calibri"/>
                          <a:cs typeface="Times New Roman"/>
                        </a:rPr>
                        <a:t>, если это нарушение повлекло за собой тяжкие последствия (НС на производстве, авария, катастрофа) либо заведомо создало реальную угрозу наступления таких последствий.</a:t>
                      </a:r>
                    </a:p>
                  </a:txBody>
                  <a:tcPr marL="39679" marR="39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8052">
                <a:tc>
                  <a:txBody>
                    <a:bodyPr/>
                    <a:lstStyle/>
                    <a:p>
                      <a:pPr>
                        <a:lnSpc>
                          <a:spcPct val="115000"/>
                        </a:lnSpc>
                        <a:spcAft>
                          <a:spcPts val="0"/>
                        </a:spcAft>
                      </a:pPr>
                      <a:r>
                        <a:rPr lang="ru-RU" sz="900" dirty="0">
                          <a:solidFill>
                            <a:srgbClr val="002060"/>
                          </a:solidFill>
                          <a:effectLst/>
                          <a:latin typeface="+mn-lt"/>
                          <a:ea typeface="Calibri"/>
                          <a:cs typeface="Times New Roman"/>
                        </a:rPr>
                        <a:t>Проведение внепланового инструктажа по ОТ</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ru-RU" sz="900" dirty="0">
                          <a:solidFill>
                            <a:srgbClr val="002060"/>
                          </a:solidFill>
                          <a:effectLst/>
                          <a:latin typeface="+mn-lt"/>
                          <a:ea typeface="Calibri"/>
                          <a:cs typeface="Times New Roman"/>
                        </a:rPr>
                        <a:t>Постановление Министерства труда и социального развития РФ от 13 января 2003 г. </a:t>
                      </a:r>
                      <a:r>
                        <a:rPr lang="ru-RU" sz="900" dirty="0" smtClean="0">
                          <a:solidFill>
                            <a:srgbClr val="002060"/>
                          </a:solidFill>
                          <a:effectLst/>
                          <a:latin typeface="+mn-lt"/>
                          <a:ea typeface="Calibri"/>
                          <a:cs typeface="Times New Roman"/>
                        </a:rPr>
                        <a:t/>
                      </a:r>
                      <a:br>
                        <a:rPr lang="ru-RU" sz="900" dirty="0" smtClean="0">
                          <a:solidFill>
                            <a:srgbClr val="002060"/>
                          </a:solidFill>
                          <a:effectLst/>
                          <a:latin typeface="+mn-lt"/>
                          <a:ea typeface="Calibri"/>
                          <a:cs typeface="Times New Roman"/>
                        </a:rPr>
                      </a:br>
                      <a:r>
                        <a:rPr lang="ru-RU" sz="900" dirty="0" smtClean="0">
                          <a:solidFill>
                            <a:srgbClr val="002060"/>
                          </a:solidFill>
                          <a:effectLst/>
                          <a:latin typeface="+mn-lt"/>
                          <a:ea typeface="Calibri"/>
                          <a:cs typeface="Times New Roman"/>
                        </a:rPr>
                        <a:t>№ </a:t>
                      </a:r>
                      <a:r>
                        <a:rPr lang="ru-RU" sz="900" dirty="0">
                          <a:solidFill>
                            <a:srgbClr val="002060"/>
                          </a:solidFill>
                          <a:effectLst/>
                          <a:latin typeface="+mn-lt"/>
                          <a:ea typeface="Calibri"/>
                          <a:cs typeface="Times New Roman"/>
                        </a:rPr>
                        <a:t>1/29</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900" dirty="0">
                          <a:solidFill>
                            <a:srgbClr val="002060"/>
                          </a:solidFill>
                          <a:effectLst/>
                          <a:latin typeface="+mn-lt"/>
                          <a:ea typeface="Calibri"/>
                          <a:cs typeface="Times New Roman"/>
                        </a:rPr>
                        <a:t>п. 2.1.6. Внеплановый инструктаж проводится:</a:t>
                      </a:r>
                    </a:p>
                    <a:p>
                      <a:pPr>
                        <a:lnSpc>
                          <a:spcPct val="115000"/>
                        </a:lnSpc>
                        <a:spcAft>
                          <a:spcPts val="0"/>
                        </a:spcAft>
                      </a:pPr>
                      <a:r>
                        <a:rPr lang="ru-RU" sz="900" dirty="0">
                          <a:solidFill>
                            <a:srgbClr val="002060"/>
                          </a:solidFill>
                          <a:effectLst/>
                          <a:latin typeface="+mn-lt"/>
                          <a:ea typeface="Calibri"/>
                          <a:cs typeface="Times New Roman"/>
                        </a:rPr>
                        <a:t>при нарушении работниками требований охраны труда, если эти нарушения создали реальную угрозу наступления тяжких последствий (несчастный случай на производстве, авария и т.п.);</a:t>
                      </a:r>
                    </a:p>
                    <a:p>
                      <a:pPr>
                        <a:lnSpc>
                          <a:spcPct val="115000"/>
                        </a:lnSpc>
                        <a:spcAft>
                          <a:spcPts val="0"/>
                        </a:spcAft>
                      </a:pPr>
                      <a:r>
                        <a:rPr lang="ru-RU" sz="900" dirty="0">
                          <a:solidFill>
                            <a:srgbClr val="002060"/>
                          </a:solidFill>
                          <a:effectLst/>
                          <a:latin typeface="+mn-lt"/>
                          <a:ea typeface="Calibri"/>
                          <a:cs typeface="Times New Roman"/>
                        </a:rPr>
                        <a:t>по решению работодателя (или уполномоченного им лица).</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40060">
                <a:tc>
                  <a:txBody>
                    <a:bodyPr/>
                    <a:lstStyle/>
                    <a:p>
                      <a:pPr>
                        <a:lnSpc>
                          <a:spcPct val="115000"/>
                        </a:lnSpc>
                        <a:spcAft>
                          <a:spcPts val="0"/>
                        </a:spcAft>
                      </a:pPr>
                      <a:r>
                        <a:rPr lang="ru-RU" sz="900" dirty="0">
                          <a:solidFill>
                            <a:srgbClr val="002060"/>
                          </a:solidFill>
                          <a:effectLst/>
                          <a:latin typeface="+mn-lt"/>
                          <a:ea typeface="Calibri"/>
                          <a:cs typeface="Times New Roman"/>
                        </a:rPr>
                        <a:t>Проведение внеочередной (внеплановой) проверки знаний требований ОТ</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ru-RU" sz="900" dirty="0">
                          <a:solidFill>
                            <a:srgbClr val="002060"/>
                          </a:solidFill>
                          <a:effectLst/>
                          <a:latin typeface="+mn-lt"/>
                          <a:ea typeface="Calibri"/>
                          <a:cs typeface="Times New Roman"/>
                        </a:rPr>
                        <a:t>Постановление Министерства труда и социального развития и Министерства образования РФ от 13 января 2003 г. </a:t>
                      </a:r>
                      <a:r>
                        <a:rPr lang="ru-RU" sz="900" dirty="0" smtClean="0">
                          <a:solidFill>
                            <a:srgbClr val="002060"/>
                          </a:solidFill>
                          <a:effectLst/>
                          <a:latin typeface="+mn-lt"/>
                          <a:ea typeface="Calibri"/>
                          <a:cs typeface="Times New Roman"/>
                        </a:rPr>
                        <a:t/>
                      </a:r>
                      <a:br>
                        <a:rPr lang="ru-RU" sz="900" dirty="0" smtClean="0">
                          <a:solidFill>
                            <a:srgbClr val="002060"/>
                          </a:solidFill>
                          <a:effectLst/>
                          <a:latin typeface="+mn-lt"/>
                          <a:ea typeface="Calibri"/>
                          <a:cs typeface="Times New Roman"/>
                        </a:rPr>
                      </a:br>
                      <a:r>
                        <a:rPr lang="ru-RU" sz="900" dirty="0" smtClean="0">
                          <a:solidFill>
                            <a:srgbClr val="002060"/>
                          </a:solidFill>
                          <a:effectLst/>
                          <a:latin typeface="+mn-lt"/>
                          <a:ea typeface="Calibri"/>
                          <a:cs typeface="Times New Roman"/>
                        </a:rPr>
                        <a:t>№ </a:t>
                      </a:r>
                      <a:r>
                        <a:rPr lang="ru-RU" sz="900" dirty="0">
                          <a:solidFill>
                            <a:srgbClr val="002060"/>
                          </a:solidFill>
                          <a:effectLst/>
                          <a:latin typeface="+mn-lt"/>
                          <a:ea typeface="Calibri"/>
                          <a:cs typeface="Times New Roman"/>
                        </a:rPr>
                        <a:t>1/29</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900" dirty="0">
                          <a:solidFill>
                            <a:srgbClr val="002060"/>
                          </a:solidFill>
                          <a:effectLst/>
                          <a:latin typeface="+mn-lt"/>
                          <a:ea typeface="Calibri"/>
                          <a:cs typeface="Times New Roman"/>
                        </a:rPr>
                        <a:t>п. 3.3. Внеочередная проверка знаний требований охраны труда работников организаций независимо от срока проведения предыдущей проверки проводится:</a:t>
                      </a:r>
                    </a:p>
                    <a:p>
                      <a:pPr>
                        <a:lnSpc>
                          <a:spcPct val="115000"/>
                        </a:lnSpc>
                        <a:spcAft>
                          <a:spcPts val="0"/>
                        </a:spcAft>
                      </a:pPr>
                      <a:r>
                        <a:rPr lang="ru-RU" sz="900" dirty="0">
                          <a:solidFill>
                            <a:srgbClr val="002060"/>
                          </a:solidFill>
                          <a:effectLst/>
                          <a:latin typeface="+mn-lt"/>
                          <a:ea typeface="Calibri"/>
                          <a:cs typeface="Times New Roman"/>
                        </a:rPr>
                        <a:t>после происшедших аварий и несчастных случаев, а также при выявлении неоднократных нарушений работниками организации требований нормативных правовых актов по охране труда</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8052">
                <a:tc>
                  <a:txBody>
                    <a:bodyPr/>
                    <a:lstStyle/>
                    <a:p>
                      <a:pPr>
                        <a:lnSpc>
                          <a:spcPct val="115000"/>
                        </a:lnSpc>
                        <a:spcAft>
                          <a:spcPts val="0"/>
                        </a:spcAft>
                      </a:pPr>
                      <a:r>
                        <a:rPr lang="ru-RU" sz="900" dirty="0">
                          <a:solidFill>
                            <a:srgbClr val="002060"/>
                          </a:solidFill>
                          <a:effectLst/>
                          <a:latin typeface="+mn-lt"/>
                          <a:ea typeface="Calibri"/>
                          <a:cs typeface="Times New Roman"/>
                        </a:rPr>
                        <a:t>Отстранение от работы</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ru-RU" sz="900">
                          <a:solidFill>
                            <a:srgbClr val="002060"/>
                          </a:solidFill>
                          <a:effectLst/>
                          <a:latin typeface="+mn-lt"/>
                          <a:ea typeface="Calibri"/>
                          <a:cs typeface="Times New Roman"/>
                        </a:rPr>
                        <a:t>ТК РФ абзацы 1,2,3, части 1 статьи 76. Отстранение от работы</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ru-RU" sz="900" dirty="0">
                          <a:solidFill>
                            <a:srgbClr val="002060"/>
                          </a:solidFill>
                          <a:effectLst/>
                          <a:latin typeface="+mn-lt"/>
                          <a:ea typeface="Calibri"/>
                          <a:cs typeface="Times New Roman"/>
                        </a:rPr>
                        <a:t>Работодатель обязан отстранить от работы (не допускать к работе) работника:</a:t>
                      </a:r>
                    </a:p>
                    <a:p>
                      <a:pPr algn="just">
                        <a:lnSpc>
                          <a:spcPct val="115000"/>
                        </a:lnSpc>
                        <a:spcAft>
                          <a:spcPts val="0"/>
                        </a:spcAft>
                      </a:pPr>
                      <a:r>
                        <a:rPr lang="ru-RU" sz="900" dirty="0">
                          <a:solidFill>
                            <a:srgbClr val="002060"/>
                          </a:solidFill>
                          <a:effectLst/>
                          <a:latin typeface="+mn-lt"/>
                          <a:ea typeface="Calibri"/>
                          <a:cs typeface="Times New Roman"/>
                        </a:rPr>
                        <a:t>появившегося на работе в состоянии алкогольного, наркотического или иного токсического опьянения; </a:t>
                      </a:r>
                    </a:p>
                    <a:p>
                      <a:pPr algn="l">
                        <a:lnSpc>
                          <a:spcPct val="115000"/>
                        </a:lnSpc>
                        <a:spcAft>
                          <a:spcPts val="0"/>
                        </a:spcAft>
                      </a:pPr>
                      <a:r>
                        <a:rPr lang="ru-RU" sz="900" dirty="0">
                          <a:solidFill>
                            <a:srgbClr val="002060"/>
                          </a:solidFill>
                          <a:effectLst/>
                          <a:latin typeface="+mn-lt"/>
                          <a:ea typeface="Calibri"/>
                          <a:cs typeface="Times New Roman"/>
                        </a:rPr>
                        <a:t>не прошедшего в </a:t>
                      </a:r>
                      <a:r>
                        <a:rPr lang="ru-RU" sz="900" kern="1200" dirty="0" smtClean="0">
                          <a:solidFill>
                            <a:srgbClr val="002060"/>
                          </a:solidFill>
                          <a:effectLst/>
                          <a:latin typeface="+mn-lt"/>
                          <a:ea typeface="Calibri"/>
                          <a:cs typeface="Times New Roman"/>
                        </a:rPr>
                        <a:t>установленном порядке </a:t>
                      </a:r>
                      <a:r>
                        <a:rPr lang="ru-RU" sz="900" dirty="0" smtClean="0">
                          <a:solidFill>
                            <a:srgbClr val="002060"/>
                          </a:solidFill>
                          <a:effectLst/>
                          <a:latin typeface="+mn-lt"/>
                          <a:ea typeface="Calibri"/>
                          <a:cs typeface="Times New Roman"/>
                        </a:rPr>
                        <a:t>обучение </a:t>
                      </a:r>
                      <a:r>
                        <a:rPr lang="ru-RU" sz="900" dirty="0">
                          <a:solidFill>
                            <a:srgbClr val="002060"/>
                          </a:solidFill>
                          <a:effectLst/>
                          <a:latin typeface="+mn-lt"/>
                          <a:ea typeface="Calibri"/>
                          <a:cs typeface="Times New Roman"/>
                        </a:rPr>
                        <a:t>и проверку знаний и навыков в области охраны труда;</a:t>
                      </a:r>
                    </a:p>
                    <a:p>
                      <a:pPr algn="l">
                        <a:lnSpc>
                          <a:spcPct val="115000"/>
                        </a:lnSpc>
                        <a:spcAft>
                          <a:spcPts val="0"/>
                        </a:spcAft>
                      </a:pPr>
                      <a:r>
                        <a:rPr lang="ru-RU" sz="900" dirty="0">
                          <a:solidFill>
                            <a:srgbClr val="002060"/>
                          </a:solidFill>
                          <a:effectLst/>
                          <a:latin typeface="+mn-lt"/>
                          <a:ea typeface="Calibri"/>
                          <a:cs typeface="Times New Roman"/>
                        </a:rPr>
                        <a:t>не прошедшего в установленном порядке обязательный медицинский осмотр, а также обязательное психиатрическое освидетельствование.</a:t>
                      </a:r>
                    </a:p>
                  </a:txBody>
                  <a:tcPr marL="39679" marR="396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8052">
                <a:tc>
                  <a:txBody>
                    <a:bodyPr/>
                    <a:lstStyle/>
                    <a:p>
                      <a:pPr>
                        <a:lnSpc>
                          <a:spcPct val="115000"/>
                        </a:lnSpc>
                        <a:spcAft>
                          <a:spcPts val="0"/>
                        </a:spcAft>
                      </a:pPr>
                      <a:r>
                        <a:rPr lang="ru-RU" sz="900" dirty="0">
                          <a:solidFill>
                            <a:srgbClr val="002060"/>
                          </a:solidFill>
                          <a:effectLst/>
                          <a:latin typeface="+mn-lt"/>
                          <a:ea typeface="Calibri"/>
                          <a:cs typeface="Times New Roman"/>
                        </a:rPr>
                        <a:t>Перевод на другую работу</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15000"/>
                        </a:lnSpc>
                        <a:spcAft>
                          <a:spcPts val="0"/>
                        </a:spcAft>
                      </a:pPr>
                      <a:r>
                        <a:rPr lang="ru-RU" sz="900">
                          <a:solidFill>
                            <a:srgbClr val="002060"/>
                          </a:solidFill>
                          <a:effectLst/>
                          <a:latin typeface="+mn-lt"/>
                          <a:ea typeface="Calibri"/>
                          <a:cs typeface="Times New Roman"/>
                        </a:rPr>
                        <a:t>ТК РФ статья 72.2. Временный перевод на другую работу.</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900" dirty="0">
                          <a:solidFill>
                            <a:srgbClr val="002060"/>
                          </a:solidFill>
                          <a:effectLst/>
                          <a:latin typeface="+mn-lt"/>
                          <a:ea typeface="Calibri"/>
                          <a:cs typeface="Times New Roman"/>
                        </a:rPr>
                        <a:t>В случае катастрофы природного или техногенного характера, производственной аварии, несчастного случая на производстве, пожара, наводнения, голода, землетрясения, эпидемии или эпизоотии и в любых исключительных случаях, ставящих под угрозу жизнь или нормальные жизненные условия всего населения или его части, работник может быть переведен без его согласия на срок до одного месяца на не обусловленную трудовым договором работу у того же работодателя для предотвращения указанных случаев или устранения их последствий.</a:t>
                      </a:r>
                    </a:p>
                  </a:txBody>
                  <a:tcPr marL="39679" marR="396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3" name="Номер слайда 2"/>
          <p:cNvSpPr>
            <a:spLocks noGrp="1"/>
          </p:cNvSpPr>
          <p:nvPr>
            <p:ph type="sldNum" sz="quarter" idx="12"/>
          </p:nvPr>
        </p:nvSpPr>
        <p:spPr/>
        <p:txBody>
          <a:bodyPr/>
          <a:lstStyle/>
          <a:p>
            <a:pPr>
              <a:defRPr/>
            </a:pPr>
            <a:fld id="{81C495E9-1AF0-4419-92DF-E6B3390B0A2C}" type="slidenum">
              <a:rPr lang="ru-RU" smtClean="0"/>
              <a:pPr>
                <a:defRPr/>
              </a:pPr>
              <a:t>11</a:t>
            </a:fld>
            <a:endParaRPr lang="ru-RU"/>
          </a:p>
        </p:txBody>
      </p:sp>
    </p:spTree>
    <p:extLst>
      <p:ext uri="{BB962C8B-B14F-4D97-AF65-F5344CB8AC3E}">
        <p14:creationId xmlns:p14="http://schemas.microsoft.com/office/powerpoint/2010/main" val="1422234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Название 1"/>
          <p:cNvSpPr>
            <a:spLocks noGrp="1"/>
          </p:cNvSpPr>
          <p:nvPr>
            <p:ph type="title"/>
          </p:nvPr>
        </p:nvSpPr>
        <p:spPr>
          <a:xfrm>
            <a:off x="1055688" y="-6349"/>
            <a:ext cx="7505700" cy="771054"/>
          </a:xfrm>
        </p:spPr>
        <p:txBody>
          <a:bodyPr/>
          <a:lstStyle/>
          <a:p>
            <a:r>
              <a:rPr lang="ru-RU" altLang="ru-RU" sz="2000" b="1" dirty="0" smtClean="0">
                <a:effectLst>
                  <a:outerShdw blurRad="38100" dist="38100" dir="2700000" algn="tl">
                    <a:srgbClr val="000000">
                      <a:alpha val="43137"/>
                    </a:srgbClr>
                  </a:outerShdw>
                </a:effectLst>
              </a:rPr>
              <a:t>Кодекс Российской Федерации </a:t>
            </a:r>
            <a:br>
              <a:rPr lang="ru-RU" altLang="ru-RU" sz="2000" b="1" dirty="0" smtClean="0">
                <a:effectLst>
                  <a:outerShdw blurRad="38100" dist="38100" dir="2700000" algn="tl">
                    <a:srgbClr val="000000">
                      <a:alpha val="43137"/>
                    </a:srgbClr>
                  </a:outerShdw>
                </a:effectLst>
              </a:rPr>
            </a:br>
            <a:r>
              <a:rPr lang="ru-RU" altLang="ru-RU" sz="2000" b="1" dirty="0" smtClean="0">
                <a:effectLst>
                  <a:outerShdw blurRad="38100" dist="38100" dir="2700000" algn="tl">
                    <a:srgbClr val="000000">
                      <a:alpha val="43137"/>
                    </a:srgbClr>
                  </a:outerShdw>
                </a:effectLst>
              </a:rPr>
              <a:t>об административных правонарушениях</a:t>
            </a:r>
          </a:p>
        </p:txBody>
      </p:sp>
      <p:sp>
        <p:nvSpPr>
          <p:cNvPr id="20484" name="TextBox 1"/>
          <p:cNvSpPr txBox="1">
            <a:spLocks noChangeArrowheads="1"/>
          </p:cNvSpPr>
          <p:nvPr/>
        </p:nvSpPr>
        <p:spPr bwMode="auto">
          <a:xfrm>
            <a:off x="141288" y="759392"/>
            <a:ext cx="8850312" cy="830997"/>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kumimoji="1"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9pPr>
          </a:lstStyle>
          <a:p>
            <a:pPr algn="ctr">
              <a:spcBef>
                <a:spcPct val="0"/>
              </a:spcBef>
              <a:buFontTx/>
              <a:buNone/>
            </a:pPr>
            <a:r>
              <a:rPr lang="ru-RU" altLang="ru-RU" sz="1600" b="1" dirty="0" smtClean="0">
                <a:solidFill>
                  <a:schemeClr val="accent2"/>
                </a:solidFill>
              </a:rPr>
              <a:t>Полностью изменен состав административного правонарушения, предусмотренного ст. 5.27 </a:t>
            </a:r>
            <a:r>
              <a:rPr lang="ru-RU" altLang="ru-RU" sz="1600" b="1" dirty="0" err="1" smtClean="0">
                <a:solidFill>
                  <a:schemeClr val="accent2"/>
                </a:solidFill>
              </a:rPr>
              <a:t>КоАП</a:t>
            </a:r>
            <a:r>
              <a:rPr lang="ru-RU" altLang="ru-RU" sz="1600" b="1" dirty="0" smtClean="0">
                <a:solidFill>
                  <a:schemeClr val="accent2"/>
                </a:solidFill>
              </a:rPr>
              <a:t> РФ. В соответствии с изменениями, внесенными  федеральным законом от 03.07.2016 № 272-ФЗ (вступили в силу с 03.10.2016):</a:t>
            </a:r>
            <a:endParaRPr lang="ru-RU" altLang="ru-RU" sz="1600" b="1" dirty="0">
              <a:solidFill>
                <a:schemeClr val="accent2"/>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93970875"/>
              </p:ext>
            </p:extLst>
          </p:nvPr>
        </p:nvGraphicFramePr>
        <p:xfrm>
          <a:off x="141288" y="1880828"/>
          <a:ext cx="8947719" cy="3647412"/>
        </p:xfrm>
        <a:graphic>
          <a:graphicData uri="http://schemas.openxmlformats.org/drawingml/2006/table">
            <a:tbl>
              <a:tblPr/>
              <a:tblGrid>
                <a:gridCol w="666800"/>
                <a:gridCol w="5256584"/>
                <a:gridCol w="3024335"/>
              </a:tblGrid>
              <a:tr h="599384">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rgbClr val="FFFFFF"/>
                          </a:solidFill>
                          <a:effectLst/>
                          <a:latin typeface="Arial" pitchFamily="34" charset="0"/>
                          <a:cs typeface="Arial" pitchFamily="34" charset="0"/>
                        </a:rPr>
                        <a:t>Часть статьи</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Деяние</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Санкция </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84589">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Нарушение трудового законодательства и иных нормативных правовых актов, содержащих нормы трудового права</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от 1 до 5 т. рублей</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Юр. лица:</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от 30 до 50 т. рублей</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1 до 5 т. рублей</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r>
              <a:tr h="1484169">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2</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rgbClr val="002060"/>
                          </a:solidFill>
                          <a:effectLst/>
                          <a:latin typeface="Arial" pitchFamily="34" charset="0"/>
                          <a:ea typeface="+mn-ea"/>
                          <a:cs typeface="Arial" pitchFamily="34" charset="0"/>
                        </a:rPr>
                        <a:t>Совершение административного правонарушения, предусмотренного частью 1, лицом, ранее подвергнутым административному наказанию за аналогичное административное правонарушение</a:t>
                      </a:r>
                      <a:endPar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 от 10 до 20 т. рублей или дисквалификацию на срок от одного года до трех лет</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Юр. лица: от 50 до 70 т. рублей</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10 до 20 т. рублей</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rgbClr val="FF0000"/>
                        </a:solidFill>
                        <a:effectLst/>
                        <a:latin typeface="Arial" pitchFamily="34" charset="0"/>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r>
            </a:tbl>
          </a:graphicData>
        </a:graphic>
      </p:graphicFrame>
      <p:sp>
        <p:nvSpPr>
          <p:cNvPr id="2" name="Номер слайда 1"/>
          <p:cNvSpPr>
            <a:spLocks noGrp="1"/>
          </p:cNvSpPr>
          <p:nvPr>
            <p:ph type="sldNum" sz="quarter" idx="12"/>
          </p:nvPr>
        </p:nvSpPr>
        <p:spPr/>
        <p:txBody>
          <a:bodyPr/>
          <a:lstStyle/>
          <a:p>
            <a:pPr>
              <a:defRPr/>
            </a:pPr>
            <a:fld id="{81C495E9-1AF0-4419-92DF-E6B3390B0A2C}" type="slidenum">
              <a:rPr lang="ru-RU" smtClean="0"/>
              <a:pPr>
                <a:defRPr/>
              </a:pPr>
              <a:t>12</a:t>
            </a:fld>
            <a:endParaRPr lang="ru-RU"/>
          </a:p>
        </p:txBody>
      </p:sp>
    </p:spTree>
    <p:extLst>
      <p:ext uri="{BB962C8B-B14F-4D97-AF65-F5344CB8AC3E}">
        <p14:creationId xmlns:p14="http://schemas.microsoft.com/office/powerpoint/2010/main" val="1852184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Название 1"/>
          <p:cNvSpPr>
            <a:spLocks noGrp="1"/>
          </p:cNvSpPr>
          <p:nvPr>
            <p:ph type="title"/>
          </p:nvPr>
        </p:nvSpPr>
        <p:spPr>
          <a:xfrm>
            <a:off x="1055688" y="-6349"/>
            <a:ext cx="7505700" cy="771054"/>
          </a:xfrm>
        </p:spPr>
        <p:txBody>
          <a:bodyPr/>
          <a:lstStyle/>
          <a:p>
            <a:r>
              <a:rPr lang="ru-RU" altLang="ru-RU" sz="2000" b="1" dirty="0" smtClean="0">
                <a:effectLst>
                  <a:outerShdw blurRad="38100" dist="38100" dir="2700000" algn="tl">
                    <a:srgbClr val="000000">
                      <a:alpha val="43137"/>
                    </a:srgbClr>
                  </a:outerShdw>
                </a:effectLst>
              </a:rPr>
              <a:t>Кодекс Российской Федерации </a:t>
            </a:r>
            <a:br>
              <a:rPr lang="ru-RU" altLang="ru-RU" sz="2000" b="1" dirty="0" smtClean="0">
                <a:effectLst>
                  <a:outerShdw blurRad="38100" dist="38100" dir="2700000" algn="tl">
                    <a:srgbClr val="000000">
                      <a:alpha val="43137"/>
                    </a:srgbClr>
                  </a:outerShdw>
                </a:effectLst>
              </a:rPr>
            </a:br>
            <a:r>
              <a:rPr lang="ru-RU" altLang="ru-RU" sz="2000" b="1" dirty="0" smtClean="0">
                <a:effectLst>
                  <a:outerShdw blurRad="38100" dist="38100" dir="2700000" algn="tl">
                    <a:srgbClr val="000000">
                      <a:alpha val="43137"/>
                    </a:srgbClr>
                  </a:outerShdw>
                </a:effectLst>
              </a:rPr>
              <a:t>об административных правонарушениях</a:t>
            </a:r>
          </a:p>
        </p:txBody>
      </p:sp>
      <p:sp>
        <p:nvSpPr>
          <p:cNvPr id="20484" name="TextBox 1"/>
          <p:cNvSpPr txBox="1">
            <a:spLocks noChangeArrowheads="1"/>
          </p:cNvSpPr>
          <p:nvPr/>
        </p:nvSpPr>
        <p:spPr bwMode="auto">
          <a:xfrm>
            <a:off x="0" y="759392"/>
            <a:ext cx="9144000" cy="646331"/>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kumimoji="1"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9pPr>
          </a:lstStyle>
          <a:p>
            <a:pPr algn="ctr">
              <a:spcBef>
                <a:spcPct val="0"/>
              </a:spcBef>
              <a:buFontTx/>
              <a:buNone/>
            </a:pPr>
            <a:r>
              <a:rPr lang="ru-RU" altLang="ru-RU" sz="1200" b="1" dirty="0">
                <a:solidFill>
                  <a:schemeClr val="accent2"/>
                </a:solidFill>
              </a:rPr>
              <a:t>Полностью изменен состав административного правонарушения, предусмотренного ст. 5.27 КоАП </a:t>
            </a:r>
            <a:r>
              <a:rPr lang="ru-RU" altLang="ru-RU" sz="1200" b="1" dirty="0" smtClean="0">
                <a:solidFill>
                  <a:schemeClr val="accent2"/>
                </a:solidFill>
              </a:rPr>
              <a:t>РФ. </a:t>
            </a:r>
            <a:r>
              <a:rPr lang="ru-RU" altLang="ru-RU" sz="1200" b="1" dirty="0">
                <a:solidFill>
                  <a:schemeClr val="accent2"/>
                </a:solidFill>
              </a:rPr>
              <a:t>В соответствии с </a:t>
            </a:r>
            <a:r>
              <a:rPr lang="ru-RU" altLang="ru-RU" sz="1200" b="1" dirty="0" smtClean="0">
                <a:solidFill>
                  <a:schemeClr val="accent2"/>
                </a:solidFill>
              </a:rPr>
              <a:t>изменениями, внесенными  федеральным законом </a:t>
            </a:r>
            <a:r>
              <a:rPr lang="ru-RU" altLang="ru-RU" sz="1200" b="1" dirty="0">
                <a:solidFill>
                  <a:schemeClr val="accent2"/>
                </a:solidFill>
              </a:rPr>
              <a:t>от 03.07.2016 № </a:t>
            </a:r>
            <a:r>
              <a:rPr lang="ru-RU" altLang="ru-RU" sz="1200" b="1" dirty="0" smtClean="0">
                <a:solidFill>
                  <a:schemeClr val="accent2"/>
                </a:solidFill>
              </a:rPr>
              <a:t>272-ФЗ </a:t>
            </a:r>
            <a:br>
              <a:rPr lang="ru-RU" altLang="ru-RU" sz="1200" b="1" dirty="0" smtClean="0">
                <a:solidFill>
                  <a:schemeClr val="accent2"/>
                </a:solidFill>
              </a:rPr>
            </a:br>
            <a:r>
              <a:rPr lang="ru-RU" altLang="ru-RU" sz="1200" b="1" dirty="0" smtClean="0">
                <a:solidFill>
                  <a:schemeClr val="accent2"/>
                </a:solidFill>
              </a:rPr>
              <a:t>(вступает </a:t>
            </a:r>
            <a:r>
              <a:rPr lang="ru-RU" altLang="ru-RU" sz="1200" b="1" dirty="0">
                <a:solidFill>
                  <a:schemeClr val="accent2"/>
                </a:solidFill>
              </a:rPr>
              <a:t>в силу с </a:t>
            </a:r>
            <a:r>
              <a:rPr lang="ru-RU" altLang="ru-RU" sz="1200" b="1" dirty="0" smtClean="0">
                <a:solidFill>
                  <a:schemeClr val="accent2"/>
                </a:solidFill>
              </a:rPr>
              <a:t>03.10.2016)</a:t>
            </a:r>
            <a:endParaRPr lang="ru-RU" altLang="ru-RU" sz="1200" b="1" dirty="0">
              <a:solidFill>
                <a:schemeClr val="accent2"/>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680760267"/>
              </p:ext>
            </p:extLst>
          </p:nvPr>
        </p:nvGraphicFramePr>
        <p:xfrm>
          <a:off x="0" y="1404029"/>
          <a:ext cx="9144000" cy="5421429"/>
        </p:xfrm>
        <a:graphic>
          <a:graphicData uri="http://schemas.openxmlformats.org/drawingml/2006/table">
            <a:tbl>
              <a:tblPr/>
              <a:tblGrid>
                <a:gridCol w="681427"/>
                <a:gridCol w="5465406"/>
                <a:gridCol w="2997167"/>
              </a:tblGrid>
              <a:tr h="464911">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rgbClr val="FFFFFF"/>
                          </a:solidFill>
                          <a:effectLst/>
                          <a:latin typeface="Arial" pitchFamily="34" charset="0"/>
                          <a:cs typeface="Arial" pitchFamily="34" charset="0"/>
                        </a:rPr>
                        <a:t>Часть статьи</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Деяние</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Санкция </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71330">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sz="1400" b="0" i="0" u="none" strike="noStrike" kern="1200" cap="none" normalizeH="0" baseline="0" dirty="0" smtClean="0">
                          <a:ln>
                            <a:noFill/>
                          </a:ln>
                          <a:solidFill>
                            <a:srgbClr val="002060"/>
                          </a:solidFill>
                          <a:effectLst/>
                          <a:latin typeface="Arial" pitchFamily="34" charset="0"/>
                          <a:ea typeface="+mn-ea"/>
                          <a:cs typeface="Arial" pitchFamily="34" charset="0"/>
                        </a:rPr>
                        <a:t>Фактическое допущение к работе лицом, не уполномоченным на это работодателем, в случае, если работодатель или его уполномоченный на это представитель отказывается признать отношения, возникшие между лицом, фактически допущенным к работе, и данным работодателем, трудовыми отношениями (не заключает с лицом, фактически допущенным к работе, трудовой договор) </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r>
                        <a:rPr kumimoji="0" lang="ru-RU" altLang="ru-RU" sz="1400" b="0" i="0" u="none" strike="noStrike" kern="1200" cap="none" normalizeH="0" baseline="0" dirty="0" smtClean="0">
                          <a:ln>
                            <a:noFill/>
                          </a:ln>
                          <a:solidFill>
                            <a:srgbClr val="C00000"/>
                          </a:solidFill>
                          <a:effectLst/>
                          <a:latin typeface="Arial" pitchFamily="34" charset="0"/>
                          <a:ea typeface="+mn-ea"/>
                          <a:cs typeface="Arial" pitchFamily="34" charset="0"/>
                        </a:rPr>
                        <a:t>за каждый факт нарушения</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от 10 до 20 т. рублей</a:t>
                      </a:r>
                    </a:p>
                    <a:p>
                      <a:pPr marL="0" marR="0" lvl="0" indent="0" algn="l" defTabSz="457200" rtl="0" eaLnBrk="1" fontAlgn="base" latinLnBrk="0" hangingPunct="1">
                        <a:lnSpc>
                          <a:spcPct val="100000"/>
                        </a:lnSpc>
                        <a:spcBef>
                          <a:spcPct val="0"/>
                        </a:spcBef>
                        <a:spcAft>
                          <a:spcPts val="120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Граждане</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от 3 до 5 т. рублей</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rgbClr val="FF0000"/>
                        </a:solidFill>
                        <a:effectLst/>
                        <a:latin typeface="Arial" pitchFamily="34" charset="0"/>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r>
              <a:tr h="1336902">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Уклонение от оформления или ненадлежащее оформление трудового договора либо заключение гражданско-правового договора, фактически регулирующего трудовые отношения между работником и работодателем– </a:t>
                      </a:r>
                      <a:r>
                        <a:rPr kumimoji="0" lang="ru-RU" altLang="ru-RU" sz="1400" b="0" i="0" u="none" strike="noStrike" cap="none" normalizeH="0" baseline="0" dirty="0" smtClean="0">
                          <a:ln>
                            <a:noFill/>
                          </a:ln>
                          <a:solidFill>
                            <a:srgbClr val="C00000"/>
                          </a:solidFill>
                          <a:effectLst/>
                          <a:latin typeface="Arial" pitchFamily="34" charset="0"/>
                          <a:cs typeface="Arial" pitchFamily="34" charset="0"/>
                        </a:rPr>
                        <a:t>за каждый факт нарушения</a:t>
                      </a:r>
                      <a:endParaRPr kumimoji="0" lang="ru-RU" altLang="ru-RU" sz="14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rgbClr val="002060"/>
                        </a:solidFill>
                        <a:effectLst/>
                        <a:latin typeface="Arial" pitchFamily="34" charset="0"/>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a:t>
                      </a: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 </a:t>
                      </a:r>
                      <a:br>
                        <a:rPr kumimoji="0" lang="ru-RU" altLang="ru-RU" sz="1400" b="0" i="0" u="none" strike="noStrike" cap="none" normalizeH="0" baseline="0" dirty="0" smtClean="0">
                          <a:ln>
                            <a:noFill/>
                          </a:ln>
                          <a:solidFill>
                            <a:srgbClr val="002060"/>
                          </a:solidFill>
                          <a:effectLst/>
                          <a:latin typeface="Arial" pitchFamily="34" charset="0"/>
                          <a:cs typeface="Arial" pitchFamily="34" charset="0"/>
                        </a:rPr>
                      </a:b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от 10 до 20 т. рублей</a:t>
                      </a:r>
                    </a:p>
                    <a:p>
                      <a:pPr marL="0" marR="0" lvl="0" indent="0" algn="l" defTabSz="457200" rtl="0" eaLnBrk="1" fontAlgn="base" latinLnBrk="0" hangingPunct="1">
                        <a:lnSpc>
                          <a:spcPct val="100000"/>
                        </a:lnSpc>
                        <a:spcBef>
                          <a:spcPct val="0"/>
                        </a:spcBef>
                        <a:spcAft>
                          <a:spcPts val="600"/>
                        </a:spcAft>
                        <a:buClrTx/>
                        <a:buSzTx/>
                        <a:buFontTx/>
                        <a:buNone/>
                        <a:tabLst/>
                        <a:defRPr/>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Юр. лица: </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50 до 100 т. рублей</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5 до 10 т. рублей</a:t>
                      </a:r>
                      <a:endParaRPr kumimoji="0" lang="ru-RU" altLang="ru-RU" sz="1400" b="0" i="0" u="none" strike="noStrike" cap="none" normalizeH="0" baseline="0" dirty="0" smtClean="0">
                        <a:ln>
                          <a:noFill/>
                        </a:ln>
                        <a:solidFill>
                          <a:srgbClr val="FF0000"/>
                        </a:solidFill>
                        <a:effectLst/>
                        <a:latin typeface="Arial" pitchFamily="34" charset="0"/>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r>
              <a:tr h="837726">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5</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rgbClr val="002060"/>
                          </a:solidFill>
                          <a:effectLst/>
                          <a:latin typeface="Arial" pitchFamily="34" charset="0"/>
                          <a:ea typeface="+mn-ea"/>
                          <a:cs typeface="Arial" pitchFamily="34" charset="0"/>
                        </a:rPr>
                        <a:t>Совершение административных правонарушений, предусмотренных частью 3 или 4 настоящей статьи, лицом, ранее подвергнутым административному наказанию за аналогичное административное правонарушение</a:t>
                      </a:r>
                      <a:endPar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дисквалификация на срок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1 года до 3 лет</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Юр. лица: от 100 до 200 т. руб.</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30 до 40 т. рублей</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Граждане</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5 т. рублей</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r>
            </a:tbl>
          </a:graphicData>
        </a:graphic>
      </p:graphicFrame>
      <p:sp>
        <p:nvSpPr>
          <p:cNvPr id="2" name="Номер слайда 1"/>
          <p:cNvSpPr>
            <a:spLocks noGrp="1"/>
          </p:cNvSpPr>
          <p:nvPr>
            <p:ph type="sldNum" sz="quarter" idx="12"/>
          </p:nvPr>
        </p:nvSpPr>
        <p:spPr/>
        <p:txBody>
          <a:bodyPr/>
          <a:lstStyle/>
          <a:p>
            <a:pPr>
              <a:defRPr/>
            </a:pPr>
            <a:fld id="{81C495E9-1AF0-4419-92DF-E6B3390B0A2C}" type="slidenum">
              <a:rPr lang="ru-RU" smtClean="0"/>
              <a:pPr>
                <a:defRPr/>
              </a:pPr>
              <a:t>13</a:t>
            </a:fld>
            <a:endParaRPr lang="ru-RU"/>
          </a:p>
        </p:txBody>
      </p:sp>
    </p:spTree>
    <p:extLst>
      <p:ext uri="{BB962C8B-B14F-4D97-AF65-F5344CB8AC3E}">
        <p14:creationId xmlns:p14="http://schemas.microsoft.com/office/powerpoint/2010/main" val="311725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Название 1"/>
          <p:cNvSpPr>
            <a:spLocks noGrp="1"/>
          </p:cNvSpPr>
          <p:nvPr>
            <p:ph type="title"/>
          </p:nvPr>
        </p:nvSpPr>
        <p:spPr>
          <a:xfrm>
            <a:off x="1055688" y="-6349"/>
            <a:ext cx="7505700" cy="771054"/>
          </a:xfrm>
        </p:spPr>
        <p:txBody>
          <a:bodyPr/>
          <a:lstStyle/>
          <a:p>
            <a:r>
              <a:rPr lang="ru-RU" altLang="ru-RU" sz="2000" b="1" dirty="0" smtClean="0">
                <a:effectLst>
                  <a:outerShdw blurRad="38100" dist="38100" dir="2700000" algn="tl">
                    <a:srgbClr val="000000">
                      <a:alpha val="43137"/>
                    </a:srgbClr>
                  </a:outerShdw>
                </a:effectLst>
              </a:rPr>
              <a:t>Кодекс Российской Федерации </a:t>
            </a:r>
            <a:br>
              <a:rPr lang="ru-RU" altLang="ru-RU" sz="2000" b="1" dirty="0" smtClean="0">
                <a:effectLst>
                  <a:outerShdw blurRad="38100" dist="38100" dir="2700000" algn="tl">
                    <a:srgbClr val="000000">
                      <a:alpha val="43137"/>
                    </a:srgbClr>
                  </a:outerShdw>
                </a:effectLst>
              </a:rPr>
            </a:br>
            <a:r>
              <a:rPr lang="ru-RU" altLang="ru-RU" sz="2000" b="1" dirty="0" smtClean="0">
                <a:effectLst>
                  <a:outerShdw blurRad="38100" dist="38100" dir="2700000" algn="tl">
                    <a:srgbClr val="000000">
                      <a:alpha val="43137"/>
                    </a:srgbClr>
                  </a:outerShdw>
                </a:effectLst>
              </a:rPr>
              <a:t>об административных правонарушениях</a:t>
            </a:r>
          </a:p>
        </p:txBody>
      </p:sp>
      <p:sp>
        <p:nvSpPr>
          <p:cNvPr id="20484" name="TextBox 1"/>
          <p:cNvSpPr txBox="1">
            <a:spLocks noChangeArrowheads="1"/>
          </p:cNvSpPr>
          <p:nvPr/>
        </p:nvSpPr>
        <p:spPr bwMode="auto">
          <a:xfrm>
            <a:off x="141288" y="759392"/>
            <a:ext cx="8850312" cy="738664"/>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kumimoji="1"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9pPr>
          </a:lstStyle>
          <a:p>
            <a:pPr algn="ctr">
              <a:spcBef>
                <a:spcPct val="0"/>
              </a:spcBef>
              <a:buFontTx/>
              <a:buNone/>
            </a:pPr>
            <a:r>
              <a:rPr lang="ru-RU" altLang="ru-RU" sz="1400" b="1" dirty="0" smtClean="0">
                <a:solidFill>
                  <a:schemeClr val="accent2"/>
                </a:solidFill>
              </a:rPr>
              <a:t>Полностью изменен состав административного правонарушения, предусмотренного ст. 5.27 </a:t>
            </a:r>
            <a:r>
              <a:rPr lang="ru-RU" altLang="ru-RU" sz="1400" b="1" dirty="0" err="1" smtClean="0">
                <a:solidFill>
                  <a:schemeClr val="accent2"/>
                </a:solidFill>
              </a:rPr>
              <a:t>КоАП</a:t>
            </a:r>
            <a:r>
              <a:rPr lang="ru-RU" altLang="ru-RU" sz="1400" b="1" dirty="0" smtClean="0">
                <a:solidFill>
                  <a:schemeClr val="accent2"/>
                </a:solidFill>
              </a:rPr>
              <a:t> РФ. В соответствии с изменениями, внесенными  федеральным законом </a:t>
            </a:r>
            <a:br>
              <a:rPr lang="ru-RU" altLang="ru-RU" sz="1400" b="1" dirty="0" smtClean="0">
                <a:solidFill>
                  <a:schemeClr val="accent2"/>
                </a:solidFill>
              </a:rPr>
            </a:br>
            <a:r>
              <a:rPr lang="ru-RU" altLang="ru-RU" sz="1400" b="1" dirty="0" smtClean="0">
                <a:solidFill>
                  <a:schemeClr val="accent2"/>
                </a:solidFill>
              </a:rPr>
              <a:t>от 03.07.2016 № 272-ФЗ (вступил в силу с 03.10.2016)</a:t>
            </a:r>
          </a:p>
        </p:txBody>
      </p:sp>
      <p:graphicFrame>
        <p:nvGraphicFramePr>
          <p:cNvPr id="4" name="Таблица 3"/>
          <p:cNvGraphicFramePr>
            <a:graphicFrameLocks noGrp="1"/>
          </p:cNvGraphicFramePr>
          <p:nvPr>
            <p:extLst>
              <p:ext uri="{D42A27DB-BD31-4B8C-83A1-F6EECF244321}">
                <p14:modId xmlns:p14="http://schemas.microsoft.com/office/powerpoint/2010/main" val="881280618"/>
              </p:ext>
            </p:extLst>
          </p:nvPr>
        </p:nvGraphicFramePr>
        <p:xfrm>
          <a:off x="196281" y="1952836"/>
          <a:ext cx="8804211" cy="3862408"/>
        </p:xfrm>
        <a:graphic>
          <a:graphicData uri="http://schemas.openxmlformats.org/drawingml/2006/table">
            <a:tbl>
              <a:tblPr/>
              <a:tblGrid>
                <a:gridCol w="656106"/>
                <a:gridCol w="5101922"/>
                <a:gridCol w="3046183"/>
              </a:tblGrid>
              <a:tr h="540060">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rgbClr val="FFFFFF"/>
                          </a:solidFill>
                          <a:effectLst/>
                          <a:latin typeface="Arial" pitchFamily="34" charset="0"/>
                          <a:cs typeface="Arial" pitchFamily="34" charset="0"/>
                        </a:rPr>
                        <a:t>Часть статьи</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Деяние</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Санкция </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56084">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Невыплата или неполная выплата в установленные сроки  заработной платы, других выплат, осуществляемых в рамках трудовых отношений, если эти действия не содержат уголовно наказуемого деяния, либо установление заработной платы в размере менее размера, предусмотренного трудовым законодательством</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10 до 20 т. рублей</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Юр. лица – от 30 до 50 т. рублей</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1 до 5 т. рублей</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r>
              <a:tr h="936104">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rgbClr val="002060"/>
                          </a:solidFill>
                          <a:effectLst/>
                          <a:latin typeface="Arial" pitchFamily="34" charset="0"/>
                          <a:ea typeface="+mn-ea"/>
                          <a:cs typeface="Arial" pitchFamily="34" charset="0"/>
                        </a:rPr>
                        <a:t>Совершение административного правонарушения, предусмотренного частью 6 настоящей статьи, лицом, ранее подвергнутым административному наказанию за аналогичное правонарушение, если эти действия не содержат уголовно наказуемого деяния</a:t>
                      </a:r>
                      <a:endPar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20 до 30 т. рублей, или дисквалификацию на срок от 1 года до 3 лет</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Юр. лица – от 50 до 100 т. рублей</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10 до 30 т. рублей</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rgbClr val="FF0000"/>
                        </a:solidFill>
                        <a:effectLst/>
                        <a:latin typeface="Arial" pitchFamily="34" charset="0"/>
                        <a:cs typeface="Arial"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r>
            </a:tbl>
          </a:graphicData>
        </a:graphic>
      </p:graphicFrame>
      <p:sp>
        <p:nvSpPr>
          <p:cNvPr id="2" name="Номер слайда 1"/>
          <p:cNvSpPr>
            <a:spLocks noGrp="1"/>
          </p:cNvSpPr>
          <p:nvPr>
            <p:ph type="sldNum" sz="quarter" idx="12"/>
          </p:nvPr>
        </p:nvSpPr>
        <p:spPr/>
        <p:txBody>
          <a:bodyPr/>
          <a:lstStyle/>
          <a:p>
            <a:pPr>
              <a:defRPr/>
            </a:pPr>
            <a:fld id="{81C495E9-1AF0-4419-92DF-E6B3390B0A2C}" type="slidenum">
              <a:rPr lang="ru-RU" smtClean="0"/>
              <a:pPr>
                <a:defRPr/>
              </a:pPr>
              <a:t>14</a:t>
            </a:fld>
            <a:endParaRPr lang="ru-RU"/>
          </a:p>
        </p:txBody>
      </p:sp>
    </p:spTree>
    <p:extLst>
      <p:ext uri="{BB962C8B-B14F-4D97-AF65-F5344CB8AC3E}">
        <p14:creationId xmlns:p14="http://schemas.microsoft.com/office/powerpoint/2010/main" val="157031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Название 1"/>
          <p:cNvSpPr>
            <a:spLocks noGrp="1"/>
          </p:cNvSpPr>
          <p:nvPr>
            <p:ph type="title"/>
          </p:nvPr>
        </p:nvSpPr>
        <p:spPr>
          <a:xfrm>
            <a:off x="1055688" y="-6350"/>
            <a:ext cx="7505700" cy="944563"/>
          </a:xfrm>
        </p:spPr>
        <p:txBody>
          <a:bodyPr/>
          <a:lstStyle/>
          <a:p>
            <a:r>
              <a:rPr lang="ru-RU" altLang="ru-RU" sz="2000" b="1" dirty="0" smtClean="0">
                <a:effectLst>
                  <a:outerShdw blurRad="38100" dist="38100" dir="2700000" algn="tl">
                    <a:srgbClr val="000000">
                      <a:alpha val="43137"/>
                    </a:srgbClr>
                  </a:outerShdw>
                </a:effectLst>
              </a:rPr>
              <a:t>Кодекс Российской Федерации </a:t>
            </a:r>
            <a:br>
              <a:rPr lang="ru-RU" altLang="ru-RU" sz="2000" b="1" dirty="0" smtClean="0">
                <a:effectLst>
                  <a:outerShdw blurRad="38100" dist="38100" dir="2700000" algn="tl">
                    <a:srgbClr val="000000">
                      <a:alpha val="43137"/>
                    </a:srgbClr>
                  </a:outerShdw>
                </a:effectLst>
              </a:rPr>
            </a:br>
            <a:r>
              <a:rPr lang="ru-RU" altLang="ru-RU" sz="2000" b="1" dirty="0" smtClean="0">
                <a:effectLst>
                  <a:outerShdw blurRad="38100" dist="38100" dir="2700000" algn="tl">
                    <a:srgbClr val="000000">
                      <a:alpha val="43137"/>
                    </a:srgbClr>
                  </a:outerShdw>
                </a:effectLst>
              </a:rPr>
              <a:t>об административных правонарушениях</a:t>
            </a:r>
            <a:endParaRPr lang="ru-RU" altLang="ru-RU" sz="2000" b="1" dirty="0" smtClean="0">
              <a:solidFill>
                <a:schemeClr val="accent4">
                  <a:lumMod val="75000"/>
                </a:schemeClr>
              </a:solidFill>
              <a:effectLst>
                <a:outerShdw blurRad="38100" dist="38100" dir="2700000" algn="tl">
                  <a:srgbClr val="000000">
                    <a:alpha val="43137"/>
                  </a:srgbClr>
                </a:outerShdw>
              </a:effectLst>
            </a:endParaRPr>
          </a:p>
        </p:txBody>
      </p:sp>
      <p:sp>
        <p:nvSpPr>
          <p:cNvPr id="21508" name="TextBox 1"/>
          <p:cNvSpPr txBox="1">
            <a:spLocks noChangeArrowheads="1"/>
          </p:cNvSpPr>
          <p:nvPr/>
        </p:nvSpPr>
        <p:spPr bwMode="auto">
          <a:xfrm>
            <a:off x="0" y="980728"/>
            <a:ext cx="9144000" cy="553998"/>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itchFamily="34" charset="0"/>
              <a:buChar char="•"/>
              <a:defRPr kumimoji="1"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9pPr>
          </a:lstStyle>
          <a:p>
            <a:pPr algn="ctr">
              <a:spcBef>
                <a:spcPct val="0"/>
              </a:spcBef>
              <a:buFontTx/>
              <a:buNone/>
            </a:pPr>
            <a:r>
              <a:rPr lang="ru-RU" altLang="ru-RU" sz="1500" b="1" dirty="0" smtClean="0">
                <a:solidFill>
                  <a:schemeClr val="accent4">
                    <a:lumMod val="75000"/>
                  </a:schemeClr>
                </a:solidFill>
              </a:rPr>
              <a:t>Ст</a:t>
            </a:r>
            <a:r>
              <a:rPr lang="ru-RU" altLang="ru-RU" sz="1500" b="1" dirty="0">
                <a:solidFill>
                  <a:schemeClr val="accent4">
                    <a:lumMod val="75000"/>
                  </a:schemeClr>
                </a:solidFill>
              </a:rPr>
              <a:t>. 5.27.1 КоАП РФ «Нарушение государственных нормативных требований охраны труда, содержащихся в федеральных законах и иных нормативных правовых актах РФ»:</a:t>
            </a:r>
          </a:p>
        </p:txBody>
      </p:sp>
      <p:graphicFrame>
        <p:nvGraphicFramePr>
          <p:cNvPr id="4" name="Таблица 3"/>
          <p:cNvGraphicFramePr>
            <a:graphicFrameLocks noGrp="1"/>
          </p:cNvGraphicFramePr>
          <p:nvPr>
            <p:extLst>
              <p:ext uri="{D42A27DB-BD31-4B8C-83A1-F6EECF244321}">
                <p14:modId xmlns:p14="http://schemas.microsoft.com/office/powerpoint/2010/main" val="1195738686"/>
              </p:ext>
            </p:extLst>
          </p:nvPr>
        </p:nvGraphicFramePr>
        <p:xfrm>
          <a:off x="143508" y="1808820"/>
          <a:ext cx="8820981" cy="3073072"/>
        </p:xfrm>
        <a:graphic>
          <a:graphicData uri="http://schemas.openxmlformats.org/drawingml/2006/table">
            <a:tbl>
              <a:tblPr/>
              <a:tblGrid>
                <a:gridCol w="702411"/>
                <a:gridCol w="4229062"/>
                <a:gridCol w="3889508"/>
              </a:tblGrid>
              <a:tr h="665172">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FFFFFF"/>
                          </a:solidFill>
                          <a:effectLst/>
                          <a:latin typeface="Arial" pitchFamily="34" charset="0"/>
                          <a:cs typeface="Arial" pitchFamily="34" charset="0"/>
                        </a:rPr>
                        <a:t>Часть статьи</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Деяние</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Санкция</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8965">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1</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Нарушение государственных нормативных требований охраны труда</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Для: должностных лиц – </a:t>
                      </a:r>
                      <a:r>
                        <a:rPr kumimoji="0" lang="ru-RU" altLang="ru-RU" sz="1400" b="0" i="0" u="none" strike="noStrike" cap="none" normalizeH="0" baseline="0" dirty="0" smtClean="0">
                          <a:ln>
                            <a:noFill/>
                          </a:ln>
                          <a:solidFill>
                            <a:srgbClr val="FF0000"/>
                          </a:solidFill>
                          <a:effectLst/>
                          <a:latin typeface="Arial" pitchFamily="34" charset="0"/>
                          <a:cs typeface="Arial" pitchFamily="34" charset="0"/>
                        </a:rPr>
                        <a:t>от 2 до 5 т. рублей</a:t>
                      </a: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юридических лиц – </a:t>
                      </a:r>
                      <a:r>
                        <a:rPr kumimoji="0" lang="ru-RU" altLang="ru-RU" sz="1400" b="0" i="0" u="none" strike="noStrike" kern="1200" cap="none" normalizeH="0" baseline="0" dirty="0" smtClean="0">
                          <a:ln>
                            <a:noFill/>
                          </a:ln>
                          <a:solidFill>
                            <a:srgbClr val="FF0000"/>
                          </a:solidFill>
                          <a:effectLst/>
                          <a:latin typeface="Arial" pitchFamily="34" charset="0"/>
                          <a:ea typeface="+mn-ea"/>
                          <a:cs typeface="Arial" pitchFamily="34" charset="0"/>
                        </a:rPr>
                        <a:t>от 50 до 80 тыс. рублей</a:t>
                      </a:r>
                    </a:p>
                    <a:p>
                      <a:pPr marL="0" marR="0" lvl="0" indent="0" algn="l" defTabSz="457200" rtl="0" eaLnBrk="1" fontAlgn="base" latinLnBrk="0" hangingPunct="1">
                        <a:lnSpc>
                          <a:spcPct val="100000"/>
                        </a:lnSpc>
                        <a:spcBef>
                          <a:spcPct val="0"/>
                        </a:spcBef>
                        <a:spcAft>
                          <a:spcPts val="600"/>
                        </a:spcAft>
                        <a:buClrTx/>
                        <a:buSzTx/>
                        <a:buFontTx/>
                        <a:buNone/>
                        <a:tabLst/>
                        <a:defRPr/>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2 до 5 т. рублей</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r>
              <a:tr h="684076">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2</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Нарушение работодателем установленного порядка проведения специальной оценки условий труда на рабочих местах или ее непроведение</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Для должностных лиц – </a:t>
                      </a:r>
                      <a:r>
                        <a:rPr kumimoji="0" lang="ru-RU" altLang="ru-RU" sz="1400" b="0" i="0" u="none" strike="noStrike" cap="none" normalizeH="0" baseline="0" dirty="0" smtClean="0">
                          <a:ln>
                            <a:noFill/>
                          </a:ln>
                          <a:solidFill>
                            <a:srgbClr val="FF0000"/>
                          </a:solidFill>
                          <a:effectLst/>
                          <a:latin typeface="Arial" pitchFamily="34" charset="0"/>
                          <a:cs typeface="Arial" pitchFamily="34" charset="0"/>
                        </a:rPr>
                        <a:t>от 5 до 10 т. рублей</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Для юридических лиц – </a:t>
                      </a:r>
                      <a:r>
                        <a:rPr kumimoji="0" lang="ru-RU" altLang="ru-RU" sz="1400" b="0" i="0" u="none" strike="noStrike" kern="1200" cap="none" normalizeH="0" baseline="0" dirty="0" smtClean="0">
                          <a:ln>
                            <a:noFill/>
                          </a:ln>
                          <a:solidFill>
                            <a:srgbClr val="FF0000"/>
                          </a:solidFill>
                          <a:effectLst/>
                          <a:latin typeface="Arial" pitchFamily="34" charset="0"/>
                          <a:ea typeface="+mn-ea"/>
                          <a:cs typeface="Arial" pitchFamily="34" charset="0"/>
                        </a:rPr>
                        <a:t>от 60 до 80 т. </a:t>
                      </a:r>
                      <a:r>
                        <a:rPr kumimoji="0" lang="ru-RU" altLang="ru-RU" sz="1400" b="0" i="0" u="none" strike="noStrike" cap="none" normalizeH="0" baseline="0" dirty="0" smtClean="0">
                          <a:ln>
                            <a:noFill/>
                          </a:ln>
                          <a:solidFill>
                            <a:srgbClr val="FF0000"/>
                          </a:solidFill>
                          <a:effectLst/>
                          <a:latin typeface="Arial" pitchFamily="34" charset="0"/>
                          <a:cs typeface="Arial" pitchFamily="34" charset="0"/>
                        </a:rPr>
                        <a:t>рублей</a:t>
                      </a:r>
                    </a:p>
                    <a:p>
                      <a:pPr marL="0" marR="0" lvl="0" indent="0" algn="l" defTabSz="457200" rtl="0" eaLnBrk="1" fontAlgn="base" latinLnBrk="0" hangingPunct="1">
                        <a:lnSpc>
                          <a:spcPct val="100000"/>
                        </a:lnSpc>
                        <a:spcBef>
                          <a:spcPct val="0"/>
                        </a:spcBef>
                        <a:spcAft>
                          <a:spcPts val="600"/>
                        </a:spcAft>
                        <a:buClrTx/>
                        <a:buSzTx/>
                        <a:buFontTx/>
                        <a:buNone/>
                        <a:tabLst/>
                        <a:defRPr/>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5 до 10 т. рублей</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r>
            </a:tbl>
          </a:graphicData>
        </a:graphic>
      </p:graphicFrame>
      <p:sp>
        <p:nvSpPr>
          <p:cNvPr id="2" name="Номер слайда 1"/>
          <p:cNvSpPr>
            <a:spLocks noGrp="1"/>
          </p:cNvSpPr>
          <p:nvPr>
            <p:ph type="sldNum" sz="quarter" idx="12"/>
          </p:nvPr>
        </p:nvSpPr>
        <p:spPr/>
        <p:txBody>
          <a:bodyPr/>
          <a:lstStyle/>
          <a:p>
            <a:pPr>
              <a:defRPr/>
            </a:pPr>
            <a:fld id="{81C495E9-1AF0-4419-92DF-E6B3390B0A2C}" type="slidenum">
              <a:rPr lang="ru-RU" smtClean="0"/>
              <a:pPr>
                <a:defRPr/>
              </a:pPr>
              <a:t>15</a:t>
            </a:fld>
            <a:endParaRPr lang="ru-RU"/>
          </a:p>
        </p:txBody>
      </p:sp>
    </p:spTree>
    <p:extLst>
      <p:ext uri="{BB962C8B-B14F-4D97-AF65-F5344CB8AC3E}">
        <p14:creationId xmlns:p14="http://schemas.microsoft.com/office/powerpoint/2010/main" val="1588092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Название 1"/>
          <p:cNvSpPr>
            <a:spLocks noGrp="1"/>
          </p:cNvSpPr>
          <p:nvPr>
            <p:ph type="title"/>
          </p:nvPr>
        </p:nvSpPr>
        <p:spPr>
          <a:xfrm>
            <a:off x="1055688" y="-6350"/>
            <a:ext cx="7505700" cy="944563"/>
          </a:xfrm>
        </p:spPr>
        <p:txBody>
          <a:bodyPr/>
          <a:lstStyle/>
          <a:p>
            <a:r>
              <a:rPr lang="ru-RU" altLang="ru-RU" sz="2000" b="1" dirty="0" smtClean="0">
                <a:effectLst>
                  <a:outerShdw blurRad="38100" dist="38100" dir="2700000" algn="tl">
                    <a:srgbClr val="000000">
                      <a:alpha val="43137"/>
                    </a:srgbClr>
                  </a:outerShdw>
                </a:effectLst>
              </a:rPr>
              <a:t>Кодекс Российской Федерации </a:t>
            </a:r>
            <a:br>
              <a:rPr lang="ru-RU" altLang="ru-RU" sz="2000" b="1" dirty="0" smtClean="0">
                <a:effectLst>
                  <a:outerShdw blurRad="38100" dist="38100" dir="2700000" algn="tl">
                    <a:srgbClr val="000000">
                      <a:alpha val="43137"/>
                    </a:srgbClr>
                  </a:outerShdw>
                </a:effectLst>
              </a:rPr>
            </a:br>
            <a:r>
              <a:rPr lang="ru-RU" altLang="ru-RU" sz="2000" b="1" dirty="0" smtClean="0">
                <a:effectLst>
                  <a:outerShdw blurRad="38100" dist="38100" dir="2700000" algn="tl">
                    <a:srgbClr val="000000">
                      <a:alpha val="43137"/>
                    </a:srgbClr>
                  </a:outerShdw>
                </a:effectLst>
              </a:rPr>
              <a:t>об административных правонарушениях</a:t>
            </a:r>
            <a:endParaRPr lang="ru-RU" altLang="ru-RU" sz="2000" b="1" dirty="0" smtClean="0">
              <a:solidFill>
                <a:schemeClr val="accent4">
                  <a:lumMod val="75000"/>
                </a:schemeClr>
              </a:solidFill>
              <a:effectLst>
                <a:outerShdw blurRad="38100" dist="38100" dir="2700000" algn="tl">
                  <a:srgbClr val="000000">
                    <a:alpha val="43137"/>
                  </a:srgbClr>
                </a:outerShdw>
              </a:effectLst>
            </a:endParaRPr>
          </a:p>
        </p:txBody>
      </p:sp>
      <p:sp>
        <p:nvSpPr>
          <p:cNvPr id="21508" name="TextBox 1"/>
          <p:cNvSpPr txBox="1">
            <a:spLocks noChangeArrowheads="1"/>
          </p:cNvSpPr>
          <p:nvPr/>
        </p:nvSpPr>
        <p:spPr bwMode="auto">
          <a:xfrm>
            <a:off x="143508" y="872716"/>
            <a:ext cx="8850312"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kumimoji="1"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9pPr>
          </a:lstStyle>
          <a:p>
            <a:pPr algn="ctr">
              <a:spcBef>
                <a:spcPct val="0"/>
              </a:spcBef>
              <a:buFontTx/>
              <a:buNone/>
            </a:pPr>
            <a:r>
              <a:rPr lang="ru-RU" altLang="ru-RU" sz="1200" b="1" dirty="0" smtClean="0">
                <a:solidFill>
                  <a:schemeClr val="accent4">
                    <a:lumMod val="75000"/>
                  </a:schemeClr>
                </a:solidFill>
              </a:rPr>
              <a:t>Ст. 5.27.1 </a:t>
            </a:r>
            <a:r>
              <a:rPr lang="ru-RU" altLang="ru-RU" sz="1200" b="1" dirty="0" err="1" smtClean="0">
                <a:solidFill>
                  <a:schemeClr val="accent4">
                    <a:lumMod val="75000"/>
                  </a:schemeClr>
                </a:solidFill>
              </a:rPr>
              <a:t>КоАП</a:t>
            </a:r>
            <a:r>
              <a:rPr lang="ru-RU" altLang="ru-RU" sz="1200" b="1" dirty="0" smtClean="0">
                <a:solidFill>
                  <a:schemeClr val="accent4">
                    <a:lumMod val="75000"/>
                  </a:schemeClr>
                </a:solidFill>
              </a:rPr>
              <a:t> РФ «Нарушение государственных нормативных требований охраны труда, содержащихся в федеральных законах и иных нормативных правовых актах РФ»:</a:t>
            </a:r>
            <a:endParaRPr lang="ru-RU" altLang="ru-RU" sz="1200" b="1" dirty="0">
              <a:solidFill>
                <a:schemeClr val="accent4">
                  <a:lumMod val="7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37641713"/>
              </p:ext>
            </p:extLst>
          </p:nvPr>
        </p:nvGraphicFramePr>
        <p:xfrm>
          <a:off x="0" y="1339848"/>
          <a:ext cx="9144000" cy="5518152"/>
        </p:xfrm>
        <a:graphic>
          <a:graphicData uri="http://schemas.openxmlformats.org/drawingml/2006/table">
            <a:tbl>
              <a:tblPr/>
              <a:tblGrid>
                <a:gridCol w="728133"/>
                <a:gridCol w="4995995"/>
                <a:gridCol w="3419872"/>
              </a:tblGrid>
              <a:tr h="655780">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FFFFFF"/>
                          </a:solidFill>
                          <a:effectLst/>
                          <a:latin typeface="Arial" pitchFamily="34" charset="0"/>
                          <a:cs typeface="Arial" pitchFamily="34" charset="0"/>
                        </a:rPr>
                        <a:t>Часть статьи</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Деяние</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FFFFFF"/>
                          </a:solidFill>
                          <a:effectLst/>
                          <a:latin typeface="Arial" pitchFamily="34" charset="0"/>
                          <a:cs typeface="Arial" pitchFamily="34" charset="0"/>
                        </a:rPr>
                        <a:t>Санкция</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32552">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3</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Допуск работника к исполнению им трудовых обязанностей без прохождения в установленном порядке обучения и проверки знаний требований охраны труда, а также обязательных предварительных (при поступлении на работу) и периодических (в течение трудовой деятельности) медицинских осмотров, обязательных медицинских осмотров в начале рабочего дня, обязательных психиатрических освидетельствований или при наличии медицинских противопоказаний </a:t>
                      </a:r>
                      <a:r>
                        <a:rPr kumimoji="0" lang="ru-RU" altLang="ru-RU" sz="1600" b="0" i="0" u="none" strike="noStrike" cap="none" normalizeH="0" baseline="0" dirty="0" smtClean="0">
                          <a:ln>
                            <a:noFill/>
                          </a:ln>
                          <a:solidFill>
                            <a:srgbClr val="002060"/>
                          </a:solidFill>
                          <a:effectLst/>
                          <a:latin typeface="Arial" pitchFamily="34" charset="0"/>
                          <a:cs typeface="Arial" pitchFamily="34" charset="0"/>
                        </a:rPr>
                        <a:t>– </a:t>
                      </a:r>
                      <a:r>
                        <a:rPr kumimoji="0" lang="ru-RU" altLang="ru-RU" sz="1200" b="0" i="0" u="none" strike="noStrike" cap="none" normalizeH="0" baseline="0" dirty="0" smtClean="0">
                          <a:ln>
                            <a:noFill/>
                          </a:ln>
                          <a:solidFill>
                            <a:srgbClr val="C00000"/>
                          </a:solidFill>
                          <a:effectLst/>
                          <a:latin typeface="Arial" pitchFamily="34" charset="0"/>
                          <a:cs typeface="Arial" pitchFamily="34" charset="0"/>
                        </a:rPr>
                        <a:t>за каждый факт нарушения</a:t>
                      </a:r>
                      <a:endParaRPr kumimoji="0" lang="ru-RU" altLang="ru-RU" sz="1200" b="0" i="0" u="none" strike="noStrike" cap="none" normalizeH="0" baseline="0" dirty="0" smtClean="0">
                        <a:ln>
                          <a:noFill/>
                        </a:ln>
                        <a:solidFill>
                          <a:srgbClr val="002060"/>
                        </a:solidFill>
                        <a:effectLst/>
                        <a:latin typeface="Arial" pitchFamily="34" charset="0"/>
                        <a:cs typeface="Arial"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Должностные лица</a:t>
                      </a: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 </a:t>
                      </a:r>
                      <a:br>
                        <a:rPr kumimoji="0" lang="ru-RU" altLang="ru-RU" sz="1400" b="0" i="0" u="none" strike="noStrike" cap="none" normalizeH="0" baseline="0" dirty="0" smtClean="0">
                          <a:ln>
                            <a:noFill/>
                          </a:ln>
                          <a:solidFill>
                            <a:srgbClr val="002060"/>
                          </a:solidFill>
                          <a:effectLst/>
                          <a:latin typeface="Arial" pitchFamily="34" charset="0"/>
                          <a:cs typeface="Arial" pitchFamily="34" charset="0"/>
                        </a:rPr>
                      </a:br>
                      <a:r>
                        <a:rPr kumimoji="0" lang="ru-RU" altLang="ru-RU" sz="1400" b="0" i="0" u="none" strike="noStrike" cap="none" normalizeH="0" baseline="0" dirty="0" smtClean="0">
                          <a:ln>
                            <a:noFill/>
                          </a:ln>
                          <a:solidFill>
                            <a:srgbClr val="FF0000"/>
                          </a:solidFill>
                          <a:effectLst/>
                          <a:latin typeface="Arial" pitchFamily="34" charset="0"/>
                          <a:cs typeface="Arial" pitchFamily="34" charset="0"/>
                        </a:rPr>
                        <a:t>от 15 до 25 т. руб.</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Юридические лица:</a:t>
                      </a:r>
                      <a:br>
                        <a:rPr kumimoji="0" lang="ru-RU" altLang="ru-RU" sz="1400" b="0" i="0" u="none" strike="noStrike" cap="none" normalizeH="0" baseline="0" dirty="0" smtClean="0">
                          <a:ln>
                            <a:noFill/>
                          </a:ln>
                          <a:solidFill>
                            <a:srgbClr val="002060"/>
                          </a:solidFill>
                          <a:effectLst/>
                          <a:latin typeface="Arial" pitchFamily="34" charset="0"/>
                          <a:cs typeface="Arial" pitchFamily="34" charset="0"/>
                        </a:rPr>
                      </a:br>
                      <a:r>
                        <a:rPr kumimoji="0" lang="ru-RU" altLang="ru-RU" sz="1400" b="0" i="0" u="none" strike="noStrike" kern="1200" cap="none" normalizeH="0" baseline="0" dirty="0" smtClean="0">
                          <a:ln>
                            <a:noFill/>
                          </a:ln>
                          <a:solidFill>
                            <a:srgbClr val="FF0000"/>
                          </a:solidFill>
                          <a:effectLst/>
                          <a:latin typeface="Arial" pitchFamily="34" charset="0"/>
                          <a:ea typeface="+mn-ea"/>
                          <a:cs typeface="Arial" pitchFamily="34" charset="0"/>
                        </a:rPr>
                        <a:t>от</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r>
                        <a:rPr kumimoji="0" lang="ru-RU" altLang="ru-RU" sz="1400" b="0" i="0" u="none" strike="noStrike" kern="1200" cap="none" normalizeH="0" baseline="0" dirty="0" smtClean="0">
                          <a:ln>
                            <a:noFill/>
                          </a:ln>
                          <a:solidFill>
                            <a:srgbClr val="FF0000"/>
                          </a:solidFill>
                          <a:effectLst/>
                          <a:latin typeface="Arial" pitchFamily="34" charset="0"/>
                          <a:ea typeface="+mn-ea"/>
                          <a:cs typeface="Arial" pitchFamily="34" charset="0"/>
                        </a:rPr>
                        <a:t>110 до 130 </a:t>
                      </a:r>
                      <a:r>
                        <a:rPr kumimoji="0" lang="ru-RU" altLang="ru-RU" sz="1400" b="0" i="0" u="none" strike="noStrike" cap="none" normalizeH="0" baseline="0" dirty="0" smtClean="0">
                          <a:ln>
                            <a:noFill/>
                          </a:ln>
                          <a:solidFill>
                            <a:srgbClr val="FF0000"/>
                          </a:solidFill>
                          <a:effectLst/>
                          <a:latin typeface="Arial" pitchFamily="34" charset="0"/>
                          <a:cs typeface="Arial" pitchFamily="34" charset="0"/>
                        </a:rPr>
                        <a:t>т. руб</a:t>
                      </a: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4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от 15  до 25 т. рублей</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 </a:t>
                      </a:r>
                      <a:endPar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r>
              <a:tr h="691132">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rgbClr val="002060"/>
                          </a:solidFill>
                          <a:effectLst/>
                          <a:latin typeface="Arial" pitchFamily="34" charset="0"/>
                          <a:cs typeface="Arial" pitchFamily="34" charset="0"/>
                        </a:rPr>
                        <a:t>4</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Необеспечение работников средствами индивидуальной защиты</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Должностные лица: </a:t>
                      </a:r>
                      <a:r>
                        <a:rPr kumimoji="0" lang="ru-RU" altLang="ru-RU" sz="1200" b="0" i="0" u="none" strike="noStrike" cap="none" normalizeH="0" baseline="0" dirty="0" smtClean="0">
                          <a:ln>
                            <a:noFill/>
                          </a:ln>
                          <a:solidFill>
                            <a:srgbClr val="FF0000"/>
                          </a:solidFill>
                          <a:effectLst/>
                          <a:latin typeface="Arial" pitchFamily="34" charset="0"/>
                          <a:cs typeface="Arial" pitchFamily="34" charset="0"/>
                        </a:rPr>
                        <a:t>от</a:t>
                      </a: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 </a:t>
                      </a:r>
                      <a:r>
                        <a:rPr kumimoji="0" lang="ru-RU" altLang="ru-RU" sz="1200" b="0" i="0" u="none" strike="noStrike" cap="none" normalizeH="0" baseline="0" dirty="0" smtClean="0">
                          <a:ln>
                            <a:noFill/>
                          </a:ln>
                          <a:solidFill>
                            <a:srgbClr val="FF0000"/>
                          </a:solidFill>
                          <a:effectLst/>
                          <a:latin typeface="Arial" pitchFamily="34" charset="0"/>
                          <a:cs typeface="Arial" pitchFamily="34" charset="0"/>
                        </a:rPr>
                        <a:t>20 до 30 т. руб</a:t>
                      </a: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457200" rtl="0" eaLnBrk="1" fontAlgn="base" latinLnBrk="0" hangingPunct="1">
                        <a:lnSpc>
                          <a:spcPct val="100000"/>
                        </a:lnSpc>
                        <a:spcBef>
                          <a:spcPct val="0"/>
                        </a:spcBef>
                        <a:spcAft>
                          <a:spcPts val="600"/>
                        </a:spcAft>
                        <a:buClrTx/>
                        <a:buSzTx/>
                        <a:buFontTx/>
                        <a:buNone/>
                        <a:tabLst/>
                      </a:pP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Юридические лица: </a:t>
                      </a:r>
                      <a:r>
                        <a:rPr kumimoji="0" lang="ru-RU" altLang="ru-RU" sz="1200" b="0" i="0" u="none" strike="noStrike" kern="1200" cap="none" normalizeH="0" baseline="0" dirty="0" smtClean="0">
                          <a:ln>
                            <a:noFill/>
                          </a:ln>
                          <a:solidFill>
                            <a:srgbClr val="FF0000"/>
                          </a:solidFill>
                          <a:effectLst/>
                          <a:latin typeface="Arial" pitchFamily="34" charset="0"/>
                          <a:ea typeface="+mn-ea"/>
                          <a:cs typeface="Arial" pitchFamily="34" charset="0"/>
                        </a:rPr>
                        <a:t>от 130 до 150 т. </a:t>
                      </a:r>
                      <a:r>
                        <a:rPr kumimoji="0" lang="ru-RU" altLang="ru-RU" sz="1200" b="0" i="0" u="none" strike="noStrike" cap="none" normalizeH="0" baseline="0" dirty="0" smtClean="0">
                          <a:ln>
                            <a:noFill/>
                          </a:ln>
                          <a:solidFill>
                            <a:srgbClr val="FF0000"/>
                          </a:solidFill>
                          <a:effectLst/>
                          <a:latin typeface="Arial" pitchFamily="34" charset="0"/>
                          <a:cs typeface="Arial" pitchFamily="34" charset="0"/>
                        </a:rPr>
                        <a:t>руб</a:t>
                      </a: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2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от 20 до 30 т. рублей</a:t>
                      </a:r>
                      <a:endParaRPr kumimoji="0" lang="ru-RU" altLang="ru-RU" sz="1200" b="0" i="0" u="none" strike="noStrike" cap="none" normalizeH="0" baseline="0" dirty="0" smtClean="0">
                        <a:ln>
                          <a:noFill/>
                        </a:ln>
                        <a:solidFill>
                          <a:srgbClr val="FF0000"/>
                        </a:solidFill>
                        <a:effectLst/>
                        <a:latin typeface="Arial" pitchFamily="34" charset="0"/>
                        <a:cs typeface="Arial" pitchFamily="34" charset="0"/>
                      </a:endParaRP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AEF"/>
                    </a:solidFill>
                  </a:tcPr>
                </a:tc>
              </a:tr>
              <a:tr h="1066753">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itchFamily="34" charset="0"/>
                          <a:cs typeface="Arial" pitchFamily="34" charset="0"/>
                        </a:rPr>
                        <a:t>5</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400" b="0" i="0" u="none" strike="noStrike" kern="1200" cap="none" normalizeH="0" baseline="0" dirty="0" smtClean="0">
                          <a:ln>
                            <a:noFill/>
                          </a:ln>
                          <a:solidFill>
                            <a:srgbClr val="002060"/>
                          </a:solidFill>
                          <a:effectLst/>
                          <a:latin typeface="Arial" pitchFamily="34" charset="0"/>
                          <a:ea typeface="+mn-ea"/>
                          <a:cs typeface="Arial" pitchFamily="34" charset="0"/>
                        </a:rPr>
                        <a:t>Совершение административных правонарушений, предусмотренных частями 1 - 4 настоящей статьи, лицом, ранее подвергнутым административному наказанию за аналогичное административное правонарушение</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c>
                  <a:txBody>
                    <a:bodyPr/>
                    <a:lstStyle>
                      <a:lvl1pPr>
                        <a:spcBef>
                          <a:spcPct val="20000"/>
                        </a:spcBef>
                        <a:buFont typeface="Arial" pitchFamily="34" charset="0"/>
                        <a:defRPr kumimoji="1" sz="2800">
                          <a:solidFill>
                            <a:schemeClr val="tx1"/>
                          </a:solidFill>
                          <a:latin typeface="Arial" pitchFamily="34" charset="0"/>
                          <a:cs typeface="Arial" pitchFamily="34" charset="0"/>
                        </a:defRPr>
                      </a:lvl1pPr>
                      <a:lvl2pPr marL="742950" indent="-285750">
                        <a:spcBef>
                          <a:spcPct val="20000"/>
                        </a:spcBef>
                        <a:buFont typeface="Arial" pitchFamily="34" charset="0"/>
                        <a:defRPr kumimoji="1" sz="2400">
                          <a:solidFill>
                            <a:schemeClr val="tx1"/>
                          </a:solidFill>
                          <a:latin typeface="Arial" pitchFamily="34" charset="0"/>
                          <a:cs typeface="Arial" pitchFamily="34" charset="0"/>
                        </a:defRPr>
                      </a:lvl2pPr>
                      <a:lvl3pPr marL="1143000" indent="-228600">
                        <a:spcBef>
                          <a:spcPct val="20000"/>
                        </a:spcBef>
                        <a:buFont typeface="Arial" pitchFamily="34" charset="0"/>
                        <a:defRPr kumimoji="1" sz="2000">
                          <a:solidFill>
                            <a:schemeClr val="tx1"/>
                          </a:solidFill>
                          <a:latin typeface="Arial" pitchFamily="34" charset="0"/>
                          <a:cs typeface="Arial" pitchFamily="34" charset="0"/>
                        </a:defRPr>
                      </a:lvl3pPr>
                      <a:lvl4pPr marL="1600200" indent="-228600">
                        <a:spcBef>
                          <a:spcPct val="20000"/>
                        </a:spcBef>
                        <a:buFont typeface="Arial" pitchFamily="34" charset="0"/>
                        <a:defRPr kumimoji="1">
                          <a:solidFill>
                            <a:schemeClr val="tx1"/>
                          </a:solidFill>
                          <a:latin typeface="Arial" pitchFamily="34" charset="0"/>
                          <a:cs typeface="Arial" pitchFamily="34" charset="0"/>
                        </a:defRPr>
                      </a:lvl4pPr>
                      <a:lvl5pPr marL="2057400" indent="-228600">
                        <a:spcBef>
                          <a:spcPct val="20000"/>
                        </a:spcBef>
                        <a:buFont typeface="Arial" pitchFamily="34" charset="0"/>
                        <a:defRPr kumimoji="1">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defRPr kumimoji="1">
                          <a:solidFill>
                            <a:schemeClr val="tx1"/>
                          </a:solidFill>
                          <a:latin typeface="Arial" pitchFamily="34" charset="0"/>
                          <a:cs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Должностные лица: </a:t>
                      </a:r>
                      <a:r>
                        <a:rPr kumimoji="0" lang="ru-RU" altLang="ru-RU" sz="1200" b="0" i="0" u="none" strike="noStrike" cap="none" normalizeH="0" baseline="0" dirty="0" smtClean="0">
                          <a:ln>
                            <a:noFill/>
                          </a:ln>
                          <a:solidFill>
                            <a:srgbClr val="FF0000"/>
                          </a:solidFill>
                          <a:effectLst/>
                          <a:latin typeface="Arial" pitchFamily="34" charset="0"/>
                          <a:cs typeface="Arial" pitchFamily="34" charset="0"/>
                        </a:rPr>
                        <a:t>от 30 до 40 т. руб</a:t>
                      </a: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 или </a:t>
                      </a:r>
                      <a:r>
                        <a:rPr kumimoji="0" lang="ru-RU" altLang="ru-RU" sz="1200" b="0" i="0" u="none" strike="noStrike" cap="none" normalizeH="0" baseline="0" dirty="0" smtClean="0">
                          <a:ln>
                            <a:noFill/>
                          </a:ln>
                          <a:solidFill>
                            <a:srgbClr val="FF0000"/>
                          </a:solidFill>
                          <a:effectLst/>
                          <a:latin typeface="Arial" pitchFamily="34" charset="0"/>
                          <a:cs typeface="Arial" pitchFamily="34" charset="0"/>
                        </a:rPr>
                        <a:t>дисквалификация от 1 до 3-х лет</a:t>
                      </a: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2060"/>
                          </a:solidFill>
                          <a:effectLst/>
                          <a:latin typeface="Arial" pitchFamily="34" charset="0"/>
                          <a:cs typeface="Arial" pitchFamily="34" charset="0"/>
                        </a:rPr>
                        <a:t>Для юр. лиц </a:t>
                      </a: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 </a:t>
                      </a:r>
                      <a:r>
                        <a:rPr kumimoji="0" lang="ru-RU" altLang="ru-RU" sz="1200" b="0" i="0" u="none" strike="noStrike" kern="1200" cap="none" normalizeH="0" baseline="0" dirty="0" smtClean="0">
                          <a:ln>
                            <a:noFill/>
                          </a:ln>
                          <a:solidFill>
                            <a:srgbClr val="FF0000"/>
                          </a:solidFill>
                          <a:effectLst/>
                          <a:latin typeface="Arial" pitchFamily="34" charset="0"/>
                          <a:ea typeface="+mn-ea"/>
                          <a:cs typeface="Arial" pitchFamily="34" charset="0"/>
                        </a:rPr>
                        <a:t>от 100 до 200 т. руб</a:t>
                      </a: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 или </a:t>
                      </a:r>
                      <a:r>
                        <a:rPr kumimoji="0" lang="ru-RU" altLang="ru-RU" sz="1200" b="0" i="0" u="none" strike="noStrike" kern="1200" cap="none" normalizeH="0" baseline="0" dirty="0" smtClean="0">
                          <a:ln>
                            <a:noFill/>
                          </a:ln>
                          <a:solidFill>
                            <a:srgbClr val="FF0000"/>
                          </a:solidFill>
                          <a:effectLst/>
                          <a:latin typeface="Arial" pitchFamily="34" charset="0"/>
                          <a:ea typeface="+mn-ea"/>
                          <a:cs typeface="Arial" pitchFamily="34" charset="0"/>
                        </a:rPr>
                        <a:t>приостановление деятельности на срок до </a:t>
                      </a:r>
                      <a:br>
                        <a:rPr kumimoji="0" lang="ru-RU" altLang="ru-RU" sz="1200" b="0" i="0" u="none" strike="noStrike" kern="1200" cap="none" normalizeH="0" baseline="0" dirty="0" smtClean="0">
                          <a:ln>
                            <a:noFill/>
                          </a:ln>
                          <a:solidFill>
                            <a:srgbClr val="FF0000"/>
                          </a:solidFill>
                          <a:effectLst/>
                          <a:latin typeface="Arial" pitchFamily="34" charset="0"/>
                          <a:ea typeface="+mn-ea"/>
                          <a:cs typeface="Arial" pitchFamily="34" charset="0"/>
                        </a:rPr>
                      </a:br>
                      <a:r>
                        <a:rPr kumimoji="0" lang="ru-RU" altLang="ru-RU" sz="1200" b="0" i="0" u="none" strike="noStrike" kern="1200" cap="none" normalizeH="0" baseline="0" dirty="0" smtClean="0">
                          <a:ln>
                            <a:noFill/>
                          </a:ln>
                          <a:solidFill>
                            <a:srgbClr val="FF0000"/>
                          </a:solidFill>
                          <a:effectLst/>
                          <a:latin typeface="Arial" pitchFamily="34" charset="0"/>
                          <a:ea typeface="+mn-ea"/>
                          <a:cs typeface="Arial" pitchFamily="34" charset="0"/>
                        </a:rPr>
                        <a:t>90 суток</a:t>
                      </a:r>
                    </a:p>
                    <a:p>
                      <a:pPr marL="0" marR="0" lvl="0" indent="0" algn="l" defTabSz="4572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Индивидуальные </a:t>
                      </a:r>
                      <a:r>
                        <a:rPr kumimoji="0" lang="ru-RU" sz="1200" b="0" i="0" u="none" strike="noStrike" kern="1200" cap="none" normalizeH="0" baseline="0" dirty="0" err="1" smtClean="0">
                          <a:ln>
                            <a:noFill/>
                          </a:ln>
                          <a:solidFill>
                            <a:srgbClr val="002060"/>
                          </a:solidFill>
                          <a:effectLst/>
                          <a:latin typeface="Arial" pitchFamily="34" charset="0"/>
                          <a:ea typeface="+mn-ea"/>
                          <a:cs typeface="Arial" pitchFamily="34" charset="0"/>
                        </a:rPr>
                        <a:t>предприним</a:t>
                      </a: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 </a:t>
                      </a:r>
                      <a:b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br>
                      <a:r>
                        <a:rPr kumimoji="0" lang="ru-RU" altLang="ru-RU" sz="1200" b="0" i="0" u="none" strike="noStrike" kern="1200" cap="none" normalizeH="0" baseline="0" dirty="0" smtClean="0">
                          <a:ln>
                            <a:noFill/>
                          </a:ln>
                          <a:solidFill>
                            <a:srgbClr val="002060"/>
                          </a:solidFill>
                          <a:effectLst/>
                          <a:latin typeface="Arial" pitchFamily="34" charset="0"/>
                          <a:ea typeface="+mn-ea"/>
                          <a:cs typeface="Arial" pitchFamily="34" charset="0"/>
                        </a:rPr>
                        <a:t>от 30  до 40 т. руб. или </a:t>
                      </a:r>
                      <a:r>
                        <a:rPr kumimoji="0" lang="ru-RU" altLang="ru-RU" sz="1200" b="0" i="0" u="none" strike="noStrike" kern="1200" cap="none" normalizeH="0" baseline="0" dirty="0" smtClean="0">
                          <a:ln>
                            <a:noFill/>
                          </a:ln>
                          <a:solidFill>
                            <a:srgbClr val="FF0000"/>
                          </a:solidFill>
                          <a:effectLst/>
                          <a:latin typeface="Arial" pitchFamily="34" charset="0"/>
                          <a:ea typeface="+mn-ea"/>
                          <a:cs typeface="Arial" pitchFamily="34" charset="0"/>
                        </a:rPr>
                        <a:t>приостановление деятельности на срок до 90 суток</a:t>
                      </a:r>
                    </a:p>
                  </a:txBody>
                  <a:tcPr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3DC"/>
                    </a:solidFill>
                  </a:tcPr>
                </a:tc>
              </a:tr>
            </a:tbl>
          </a:graphicData>
        </a:graphic>
      </p:graphicFrame>
      <p:sp>
        <p:nvSpPr>
          <p:cNvPr id="2" name="Номер слайда 1"/>
          <p:cNvSpPr>
            <a:spLocks noGrp="1"/>
          </p:cNvSpPr>
          <p:nvPr>
            <p:ph type="sldNum" sz="quarter" idx="12"/>
          </p:nvPr>
        </p:nvSpPr>
        <p:spPr>
          <a:xfrm>
            <a:off x="7000056" y="6492875"/>
            <a:ext cx="2133600" cy="365125"/>
          </a:xfrm>
        </p:spPr>
        <p:txBody>
          <a:bodyPr/>
          <a:lstStyle/>
          <a:p>
            <a:pPr>
              <a:defRPr/>
            </a:pPr>
            <a:fld id="{81C495E9-1AF0-4419-92DF-E6B3390B0A2C}" type="slidenum">
              <a:rPr lang="ru-RU" smtClean="0"/>
              <a:pPr>
                <a:defRPr/>
              </a:pPr>
              <a:t>16</a:t>
            </a:fld>
            <a:endParaRPr lang="ru-RU" dirty="0"/>
          </a:p>
        </p:txBody>
      </p:sp>
    </p:spTree>
    <p:extLst>
      <p:ext uri="{BB962C8B-B14F-4D97-AF65-F5344CB8AC3E}">
        <p14:creationId xmlns:p14="http://schemas.microsoft.com/office/powerpoint/2010/main" val="1588092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Название 1"/>
          <p:cNvSpPr>
            <a:spLocks noGrp="1"/>
          </p:cNvSpPr>
          <p:nvPr>
            <p:ph type="title"/>
          </p:nvPr>
        </p:nvSpPr>
        <p:spPr>
          <a:xfrm>
            <a:off x="1055688" y="-6350"/>
            <a:ext cx="7505700" cy="944563"/>
          </a:xfrm>
        </p:spPr>
        <p:txBody>
          <a:bodyPr/>
          <a:lstStyle/>
          <a:p>
            <a:r>
              <a:rPr lang="ru-RU" altLang="ru-RU" sz="2000" b="1" dirty="0" smtClean="0">
                <a:effectLst>
                  <a:outerShdw blurRad="38100" dist="38100" dir="2700000" algn="tl">
                    <a:srgbClr val="000000">
                      <a:alpha val="43137"/>
                    </a:srgbClr>
                  </a:outerShdw>
                </a:effectLst>
              </a:rPr>
              <a:t>Кодекс Российской Федерации </a:t>
            </a:r>
            <a:br>
              <a:rPr lang="ru-RU" altLang="ru-RU" sz="2000" b="1" dirty="0" smtClean="0">
                <a:effectLst>
                  <a:outerShdw blurRad="38100" dist="38100" dir="2700000" algn="tl">
                    <a:srgbClr val="000000">
                      <a:alpha val="43137"/>
                    </a:srgbClr>
                  </a:outerShdw>
                </a:effectLst>
              </a:rPr>
            </a:br>
            <a:r>
              <a:rPr lang="ru-RU" altLang="ru-RU" sz="2000" b="1" dirty="0" smtClean="0">
                <a:effectLst>
                  <a:outerShdw blurRad="38100" dist="38100" dir="2700000" algn="tl">
                    <a:srgbClr val="000000">
                      <a:alpha val="43137"/>
                    </a:srgbClr>
                  </a:outerShdw>
                </a:effectLst>
              </a:rPr>
              <a:t>об административных правонарушениях</a:t>
            </a:r>
            <a:endParaRPr lang="ru-RU" altLang="ru-RU" sz="2000" b="1" dirty="0" smtClean="0">
              <a:solidFill>
                <a:schemeClr val="accent4">
                  <a:lumMod val="75000"/>
                </a:schemeClr>
              </a:solidFill>
              <a:effectLst>
                <a:outerShdw blurRad="38100" dist="38100" dir="2700000" algn="tl">
                  <a:srgbClr val="000000">
                    <a:alpha val="43137"/>
                  </a:srgbClr>
                </a:outerShdw>
              </a:effectLst>
            </a:endParaRPr>
          </a:p>
        </p:txBody>
      </p:sp>
      <p:sp>
        <p:nvSpPr>
          <p:cNvPr id="21508" name="TextBox 1"/>
          <p:cNvSpPr txBox="1">
            <a:spLocks noChangeArrowheads="1"/>
          </p:cNvSpPr>
          <p:nvPr/>
        </p:nvSpPr>
        <p:spPr bwMode="auto">
          <a:xfrm>
            <a:off x="143508" y="872716"/>
            <a:ext cx="8850312" cy="46166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kumimoji="1" sz="3200">
                <a:solidFill>
                  <a:schemeClr val="tx1"/>
                </a:solidFill>
                <a:latin typeface="Arial" pitchFamily="34" charset="0"/>
                <a:cs typeface="Arial" pitchFamily="34" charset="0"/>
              </a:defRPr>
            </a:lvl1pPr>
            <a:lvl2pPr marL="742950" indent="-285750">
              <a:spcBef>
                <a:spcPct val="20000"/>
              </a:spcBef>
              <a:buFont typeface="Arial" pitchFamily="34" charset="0"/>
              <a:buChar char="–"/>
              <a:defRPr kumimoji="1" sz="2800">
                <a:solidFill>
                  <a:schemeClr val="tx1"/>
                </a:solidFill>
                <a:latin typeface="Arial" pitchFamily="34" charset="0"/>
                <a:cs typeface="Arial" pitchFamily="34" charset="0"/>
              </a:defRPr>
            </a:lvl2pPr>
            <a:lvl3pPr marL="1143000" indent="-228600">
              <a:spcBef>
                <a:spcPct val="20000"/>
              </a:spcBef>
              <a:buFont typeface="Arial" pitchFamily="34" charset="0"/>
              <a:buChar char="•"/>
              <a:defRPr kumimoji="1" sz="2400">
                <a:solidFill>
                  <a:schemeClr val="tx1"/>
                </a:solidFill>
                <a:latin typeface="Arial" pitchFamily="34" charset="0"/>
                <a:cs typeface="Arial" pitchFamily="34" charset="0"/>
              </a:defRPr>
            </a:lvl3pPr>
            <a:lvl4pPr marL="1600200" indent="-228600">
              <a:spcBef>
                <a:spcPct val="20000"/>
              </a:spcBef>
              <a:buFont typeface="Arial" pitchFamily="34" charset="0"/>
              <a:buChar char="–"/>
              <a:defRPr kumimoji="1" sz="2000">
                <a:solidFill>
                  <a:schemeClr val="tx1"/>
                </a:solidFill>
                <a:latin typeface="Arial" pitchFamily="34" charset="0"/>
                <a:cs typeface="Arial" pitchFamily="34" charset="0"/>
              </a:defRPr>
            </a:lvl4pPr>
            <a:lvl5pPr marL="2057400" indent="-228600">
              <a:spcBef>
                <a:spcPct val="20000"/>
              </a:spcBef>
              <a:buFont typeface="Arial" pitchFamily="34" charset="0"/>
              <a:buChar char="»"/>
              <a:defRPr kumimoji="1"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Arial" pitchFamily="34" charset="0"/>
                <a:cs typeface="Arial" pitchFamily="34" charset="0"/>
              </a:defRPr>
            </a:lvl9pPr>
          </a:lstStyle>
          <a:p>
            <a:pPr algn="ctr">
              <a:spcBef>
                <a:spcPct val="0"/>
              </a:spcBef>
              <a:buFontTx/>
              <a:buNone/>
            </a:pPr>
            <a:r>
              <a:rPr lang="ru-RU" altLang="ru-RU" sz="1200" b="1" dirty="0" smtClean="0">
                <a:solidFill>
                  <a:schemeClr val="accent4">
                    <a:lumMod val="75000"/>
                  </a:schemeClr>
                </a:solidFill>
              </a:rPr>
              <a:t>Ст. 5.27.1 </a:t>
            </a:r>
            <a:r>
              <a:rPr lang="ru-RU" altLang="ru-RU" sz="1200" b="1" dirty="0" err="1" smtClean="0">
                <a:solidFill>
                  <a:schemeClr val="accent4">
                    <a:lumMod val="75000"/>
                  </a:schemeClr>
                </a:solidFill>
              </a:rPr>
              <a:t>КоАП</a:t>
            </a:r>
            <a:r>
              <a:rPr lang="ru-RU" altLang="ru-RU" sz="1200" b="1" dirty="0" smtClean="0">
                <a:solidFill>
                  <a:schemeClr val="accent4">
                    <a:lumMod val="75000"/>
                  </a:schemeClr>
                </a:solidFill>
              </a:rPr>
              <a:t> РФ «Нарушение государственных нормативных требований охраны труда, содержащихся в федеральных законах и иных нормативных правовых актах РФ»:</a:t>
            </a:r>
            <a:endParaRPr lang="ru-RU" altLang="ru-RU" sz="1200" b="1" dirty="0">
              <a:solidFill>
                <a:schemeClr val="accent4">
                  <a:lumMod val="75000"/>
                </a:schemeClr>
              </a:solidFill>
            </a:endParaRPr>
          </a:p>
        </p:txBody>
      </p:sp>
      <p:sp>
        <p:nvSpPr>
          <p:cNvPr id="6" name="Прямоугольник 5"/>
          <p:cNvSpPr/>
          <p:nvPr/>
        </p:nvSpPr>
        <p:spPr>
          <a:xfrm>
            <a:off x="431540" y="1340768"/>
            <a:ext cx="8424936" cy="5170646"/>
          </a:xfrm>
          <a:prstGeom prst="rect">
            <a:avLst/>
          </a:prstGeom>
        </p:spPr>
        <p:txBody>
          <a:bodyPr wrap="square">
            <a:spAutoFit/>
          </a:bodyPr>
          <a:lstStyle/>
          <a:p>
            <a:r>
              <a:rPr lang="ru-RU" sz="1600" dirty="0" smtClean="0">
                <a:solidFill>
                  <a:srgbClr val="080808"/>
                </a:solidFill>
              </a:rPr>
              <a:t>Примечание к ст. 5.27.1. </a:t>
            </a:r>
          </a:p>
          <a:p>
            <a:pPr indent="361950"/>
            <a:r>
              <a:rPr lang="ru-RU" sz="1800" dirty="0" smtClean="0">
                <a:solidFill>
                  <a:srgbClr val="080808"/>
                </a:solidFill>
              </a:rPr>
              <a:t>Под средствами индивидуальной защиты в части 4 настоящей статьи следует понимать средства индивидуальной защиты, отнесенные техническим регламентом Таможенного союза "О безопасности средств индивидуальной защиты"  </a:t>
            </a:r>
            <a:r>
              <a:rPr lang="ru-RU" sz="1800" b="1" dirty="0" smtClean="0">
                <a:solidFill>
                  <a:srgbClr val="C00000"/>
                </a:solidFill>
              </a:rPr>
              <a:t>ко 2 классу </a:t>
            </a:r>
            <a:r>
              <a:rPr lang="ru-RU" sz="1800" dirty="0" smtClean="0">
                <a:solidFill>
                  <a:srgbClr val="080808"/>
                </a:solidFill>
              </a:rPr>
              <a:t>в зависимости от степени риска причинения вреда работнику.</a:t>
            </a:r>
          </a:p>
          <a:p>
            <a:pPr indent="361950"/>
            <a:endParaRPr lang="ru-RU" sz="1800" dirty="0" smtClean="0">
              <a:solidFill>
                <a:srgbClr val="080808"/>
              </a:solidFill>
            </a:endParaRPr>
          </a:p>
          <a:p>
            <a:r>
              <a:rPr lang="ru-RU" sz="1400" dirty="0" smtClean="0">
                <a:solidFill>
                  <a:srgbClr val="080808"/>
                </a:solidFill>
              </a:rPr>
              <a:t> </a:t>
            </a:r>
            <a:r>
              <a:rPr lang="ru-RU" sz="1400" smtClean="0">
                <a:solidFill>
                  <a:srgbClr val="080808"/>
                </a:solidFill>
              </a:rPr>
              <a:t>Технический регламент </a:t>
            </a:r>
            <a:r>
              <a:rPr lang="ru-RU" sz="1400" dirty="0" smtClean="0">
                <a:solidFill>
                  <a:srgbClr val="080808"/>
                </a:solidFill>
              </a:rPr>
              <a:t>ТС 019/2011</a:t>
            </a:r>
          </a:p>
          <a:p>
            <a:r>
              <a:rPr lang="ru-RU" sz="1600" dirty="0" smtClean="0">
                <a:solidFill>
                  <a:srgbClr val="080808"/>
                </a:solidFill>
              </a:rPr>
              <a:t>5.5. При выборе форм подтверждения соответствия средства индивидуальной защиты классифицируются по степени риска причинения вреда пользователю:</a:t>
            </a:r>
          </a:p>
          <a:p>
            <a:pPr indent="85725"/>
            <a:r>
              <a:rPr lang="ru-RU" sz="1600" dirty="0" smtClean="0">
                <a:solidFill>
                  <a:srgbClr val="080808"/>
                </a:solidFill>
              </a:rPr>
              <a:t>1) первый класс - средства индивидуальной защиты простой конструкции, применяемые в условиях с минимальными рисками причинения вреда пользователю, которые подлежат декларированию соответствия;</a:t>
            </a:r>
          </a:p>
          <a:p>
            <a:pPr indent="85725"/>
            <a:r>
              <a:rPr lang="ru-RU" sz="1600" dirty="0" smtClean="0">
                <a:solidFill>
                  <a:srgbClr val="080808"/>
                </a:solidFill>
              </a:rPr>
              <a:t>2) второй класс - средства индивидуальной защиты сложной конструкции, защищающие от гибели или от опасностей, которые могут причинить необратимый вред здоровью пользователя, которые подлежат обязательной сертификации.</a:t>
            </a:r>
          </a:p>
          <a:p>
            <a:pPr indent="85725"/>
            <a:r>
              <a:rPr lang="ru-RU" sz="1600" dirty="0" smtClean="0">
                <a:solidFill>
                  <a:srgbClr val="080808"/>
                </a:solidFill>
              </a:rPr>
              <a:t>5.6. Средства индивидуальной защиты в зависимости от степени риска причинения вреда пользователю (класса) подлежат подтверждению соответствия согласно формам, приведенным в приложении N 4 к настоящему техническому регламенту Таможенного союза</a:t>
            </a:r>
          </a:p>
        </p:txBody>
      </p:sp>
      <p:sp>
        <p:nvSpPr>
          <p:cNvPr id="2" name="Номер слайда 1"/>
          <p:cNvSpPr>
            <a:spLocks noGrp="1"/>
          </p:cNvSpPr>
          <p:nvPr>
            <p:ph type="sldNum" sz="quarter" idx="12"/>
          </p:nvPr>
        </p:nvSpPr>
        <p:spPr>
          <a:xfrm>
            <a:off x="6860220" y="6328851"/>
            <a:ext cx="2133600" cy="365125"/>
          </a:xfrm>
        </p:spPr>
        <p:txBody>
          <a:bodyPr/>
          <a:lstStyle/>
          <a:p>
            <a:pPr>
              <a:defRPr/>
            </a:pPr>
            <a:fld id="{81C495E9-1AF0-4419-92DF-E6B3390B0A2C}" type="slidenum">
              <a:rPr lang="ru-RU" smtClean="0"/>
              <a:pPr>
                <a:defRPr/>
              </a:pPr>
              <a:t>17</a:t>
            </a:fld>
            <a:endParaRPr lang="ru-RU" dirty="0"/>
          </a:p>
        </p:txBody>
      </p:sp>
    </p:spTree>
    <p:extLst>
      <p:ext uri="{BB962C8B-B14F-4D97-AF65-F5344CB8AC3E}">
        <p14:creationId xmlns:p14="http://schemas.microsoft.com/office/powerpoint/2010/main" val="1588092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Grp="1" noChangeArrowheads="1"/>
          </p:cNvSpPr>
          <p:nvPr>
            <p:ph type="title"/>
          </p:nvPr>
        </p:nvSpPr>
        <p:spPr>
          <a:xfrm>
            <a:off x="782965" y="0"/>
            <a:ext cx="8229600" cy="1143000"/>
          </a:xfrm>
        </p:spPr>
        <p:txBody>
          <a:bodyPr lIns="0" tIns="0" rIns="0" bIns="0"/>
          <a:lstStyle/>
          <a:p>
            <a:pPr algn="ctr" eaLnBrk="1" hangingPunct="1"/>
            <a:r>
              <a:rPr lang="ru-RU" sz="2000" dirty="0" smtClean="0">
                <a:solidFill>
                  <a:schemeClr val="bg1"/>
                </a:solidFill>
                <a:latin typeface="Tahoma" pitchFamily="34" charset="0"/>
                <a:cs typeface="Tahoma" pitchFamily="34" charset="0"/>
              </a:rPr>
              <a:t>Уголовная о</a:t>
            </a:r>
            <a:r>
              <a:rPr lang="ru-RU" sz="2000" b="0" dirty="0" smtClean="0">
                <a:solidFill>
                  <a:schemeClr val="bg1"/>
                </a:solidFill>
                <a:latin typeface="Tahoma" pitchFamily="34" charset="0"/>
                <a:cs typeface="Tahoma" pitchFamily="34" charset="0"/>
              </a:rPr>
              <a:t>тветственность должностных лиц по соблюдению требований законодательства о труде и об охране труда</a:t>
            </a:r>
          </a:p>
        </p:txBody>
      </p:sp>
      <p:sp>
        <p:nvSpPr>
          <p:cNvPr id="5" name="Прямоугольник 4"/>
          <p:cNvSpPr/>
          <p:nvPr/>
        </p:nvSpPr>
        <p:spPr>
          <a:xfrm>
            <a:off x="215516" y="1016732"/>
            <a:ext cx="8686328" cy="415498"/>
          </a:xfrm>
          <a:prstGeom prst="rect">
            <a:avLst/>
          </a:prstGeom>
        </p:spPr>
        <p:txBody>
          <a:bodyPr wrap="square">
            <a:spAutoFit/>
          </a:bodyPr>
          <a:lstStyle/>
          <a:p>
            <a:pPr algn="ctr"/>
            <a:r>
              <a:rPr lang="ru-RU" sz="2000" b="1" dirty="0" smtClean="0">
                <a:solidFill>
                  <a:srgbClr val="002060"/>
                </a:solidFill>
              </a:rPr>
              <a:t>Уголовный кодекс РФ  </a:t>
            </a:r>
          </a:p>
          <a:p>
            <a:pPr algn="ctr"/>
            <a:endParaRPr lang="ru-RU" sz="100" b="1" dirty="0" smtClean="0">
              <a:solidFill>
                <a:srgbClr val="002060"/>
              </a:solidFill>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8820"/>
            <a:ext cx="8532948" cy="465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82965" y="1432230"/>
            <a:ext cx="4986173" cy="338554"/>
          </a:xfrm>
          <a:prstGeom prst="rect">
            <a:avLst/>
          </a:prstGeom>
        </p:spPr>
        <p:txBody>
          <a:bodyPr wrap="none">
            <a:spAutoFit/>
          </a:bodyPr>
          <a:lstStyle/>
          <a:p>
            <a:r>
              <a:rPr lang="ru-RU" sz="1600" b="1" dirty="0">
                <a:solidFill>
                  <a:srgbClr val="002060"/>
                </a:solidFill>
              </a:rPr>
              <a:t>Статья 143. </a:t>
            </a:r>
            <a:r>
              <a:rPr lang="ru-RU" sz="1600" dirty="0">
                <a:solidFill>
                  <a:srgbClr val="002060"/>
                </a:solidFill>
              </a:rPr>
              <a:t>Нарушение требований охраны труда</a:t>
            </a:r>
          </a:p>
        </p:txBody>
      </p:sp>
      <p:sp>
        <p:nvSpPr>
          <p:cNvPr id="3" name="Номер слайда 2"/>
          <p:cNvSpPr>
            <a:spLocks noGrp="1"/>
          </p:cNvSpPr>
          <p:nvPr>
            <p:ph type="sldNum" sz="quarter" idx="12"/>
          </p:nvPr>
        </p:nvSpPr>
        <p:spPr>
          <a:xfrm>
            <a:off x="6765329" y="6381328"/>
            <a:ext cx="2133600" cy="365125"/>
          </a:xfrm>
        </p:spPr>
        <p:txBody>
          <a:bodyPr/>
          <a:lstStyle/>
          <a:p>
            <a:pPr>
              <a:defRPr/>
            </a:pPr>
            <a:fld id="{F2782A76-1094-4169-A77A-5F585B5653C8}" type="slidenum">
              <a:rPr lang="ru-RU" smtClean="0"/>
              <a:pPr>
                <a:defRPr/>
              </a:pPr>
              <a:t>18</a:t>
            </a:fld>
            <a:endParaRPr lang="ru-RU"/>
          </a:p>
        </p:txBody>
      </p:sp>
    </p:spTree>
    <p:extLst>
      <p:ext uri="{BB962C8B-B14F-4D97-AF65-F5344CB8AC3E}">
        <p14:creationId xmlns:p14="http://schemas.microsoft.com/office/powerpoint/2010/main" val="250683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646348" y="5049180"/>
            <a:ext cx="8064896" cy="830997"/>
          </a:xfrm>
          <a:prstGeom prst="rect">
            <a:avLst/>
          </a:prstGeom>
        </p:spPr>
        <p:txBody>
          <a:bodyPr wrap="square">
            <a:spAutoFit/>
          </a:bodyPr>
          <a:lstStyle/>
          <a:p>
            <a:pPr algn="ctr">
              <a:spcBef>
                <a:spcPts val="600"/>
              </a:spcBef>
              <a:spcAft>
                <a:spcPts val="600"/>
              </a:spcAft>
            </a:pPr>
            <a:r>
              <a:rPr lang="ru-RU" sz="4000" b="1" dirty="0" smtClean="0">
                <a:solidFill>
                  <a:srgbClr val="002060"/>
                </a:solidFill>
              </a:rPr>
              <a:t>Спасибо за внимание</a:t>
            </a:r>
            <a:r>
              <a:rPr lang="ru-RU" sz="4800" b="1" dirty="0" smtClean="0">
                <a:solidFill>
                  <a:srgbClr val="002060"/>
                </a:solidFill>
              </a:rPr>
              <a:t>!</a:t>
            </a:r>
            <a:endParaRPr lang="ru-RU" sz="4800" b="1" dirty="0">
              <a:solidFill>
                <a:srgbClr val="00206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1820" y="1772816"/>
            <a:ext cx="3165921" cy="236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451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Grp="1" noChangeArrowheads="1"/>
          </p:cNvSpPr>
          <p:nvPr>
            <p:ph type="title"/>
          </p:nvPr>
        </p:nvSpPr>
        <p:spPr>
          <a:xfrm>
            <a:off x="971600" y="263299"/>
            <a:ext cx="7740860" cy="789437"/>
          </a:xfrm>
        </p:spPr>
        <p:txBody>
          <a:bodyPr lIns="0" tIns="0" rIns="0" bIns="0"/>
          <a:lstStyle/>
          <a:p>
            <a:pPr algn="ctr" eaLnBrk="1" hangingPunct="1"/>
            <a:endParaRPr lang="ru-RU" sz="2400" b="0" dirty="0" smtClean="0">
              <a:solidFill>
                <a:schemeClr val="bg1"/>
              </a:solidFill>
              <a:latin typeface="Tahoma" pitchFamily="34" charset="0"/>
              <a:cs typeface="Tahoma" pitchFamily="34" charset="0"/>
            </a:endParaRPr>
          </a:p>
        </p:txBody>
      </p:sp>
      <p:sp>
        <p:nvSpPr>
          <p:cNvPr id="31" name="Номер слайда 1"/>
          <p:cNvSpPr txBox="1">
            <a:spLocks/>
          </p:cNvSpPr>
          <p:nvPr/>
        </p:nvSpPr>
        <p:spPr bwMode="auto">
          <a:xfrm>
            <a:off x="8462704" y="6260132"/>
            <a:ext cx="541869" cy="476250"/>
          </a:xfrm>
          <a:prstGeom prst="rect">
            <a:avLst/>
          </a:prstGeom>
          <a:noFill/>
          <a:ln w="9525">
            <a:noFill/>
            <a:miter lim="800000"/>
            <a:headEnd/>
            <a:tailEnd/>
          </a:ln>
        </p:spPr>
        <p:txBody>
          <a:bodyPr lIns="91434" tIns="45717" rIns="91434" bIns="45717" anchor="ctr"/>
          <a:lstStyle/>
          <a:p>
            <a:pPr algn="r"/>
            <a:fld id="{5C365D71-A692-4B4F-98BE-C18E79093CF0}" type="slidenum">
              <a:rPr kumimoji="0" lang="en-US" sz="1400">
                <a:solidFill>
                  <a:srgbClr val="6F91C2"/>
                </a:solidFill>
              </a:rPr>
              <a:pPr algn="r"/>
              <a:t>2</a:t>
            </a:fld>
            <a:endParaRPr kumimoji="0" lang="en-US" sz="1400" dirty="0">
              <a:solidFill>
                <a:srgbClr val="6F91C2"/>
              </a:solidFill>
            </a:endParaRPr>
          </a:p>
        </p:txBody>
      </p:sp>
      <p:sp>
        <p:nvSpPr>
          <p:cNvPr id="10" name="Прямоугольник 9"/>
          <p:cNvSpPr/>
          <p:nvPr/>
        </p:nvSpPr>
        <p:spPr>
          <a:xfrm>
            <a:off x="2519772" y="1412776"/>
            <a:ext cx="3708412" cy="5400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800" b="1" dirty="0" smtClean="0">
                <a:solidFill>
                  <a:srgbClr val="002060"/>
                </a:solidFill>
              </a:rPr>
              <a:t>включающая в себя</a:t>
            </a:r>
            <a:endParaRPr lang="ru-RU" sz="1800" b="1" dirty="0">
              <a:solidFill>
                <a:srgbClr val="002060"/>
              </a:solidFill>
            </a:endParaRPr>
          </a:p>
        </p:txBody>
      </p:sp>
      <p:sp>
        <p:nvSpPr>
          <p:cNvPr id="12" name="Прямоугольник 11"/>
          <p:cNvSpPr/>
          <p:nvPr/>
        </p:nvSpPr>
        <p:spPr>
          <a:xfrm>
            <a:off x="287524" y="2348880"/>
            <a:ext cx="1152128" cy="50405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solidFill>
                  <a:srgbClr val="002060"/>
                </a:solidFill>
              </a:rPr>
              <a:t>правовые</a:t>
            </a:r>
            <a:endParaRPr lang="ru-RU" sz="1600" dirty="0">
              <a:solidFill>
                <a:srgbClr val="002060"/>
              </a:solidFill>
            </a:endParaRPr>
          </a:p>
        </p:txBody>
      </p:sp>
      <p:sp>
        <p:nvSpPr>
          <p:cNvPr id="13" name="Прямоугольник 12"/>
          <p:cNvSpPr/>
          <p:nvPr/>
        </p:nvSpPr>
        <p:spPr>
          <a:xfrm>
            <a:off x="215516" y="3369560"/>
            <a:ext cx="2867704" cy="57606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solidFill>
                  <a:srgbClr val="002060"/>
                </a:solidFill>
              </a:rPr>
              <a:t>с</a:t>
            </a:r>
            <a:r>
              <a:rPr lang="ru-RU" sz="1600" dirty="0" smtClean="0">
                <a:solidFill>
                  <a:srgbClr val="002060"/>
                </a:solidFill>
              </a:rPr>
              <a:t>оциально-экономические</a:t>
            </a:r>
            <a:endParaRPr lang="ru-RU" sz="1600" dirty="0">
              <a:solidFill>
                <a:srgbClr val="002060"/>
              </a:solidFill>
            </a:endParaRPr>
          </a:p>
        </p:txBody>
      </p:sp>
      <p:sp>
        <p:nvSpPr>
          <p:cNvPr id="14" name="Прямоугольник 13"/>
          <p:cNvSpPr/>
          <p:nvPr/>
        </p:nvSpPr>
        <p:spPr>
          <a:xfrm>
            <a:off x="1232629" y="4628557"/>
            <a:ext cx="2934326" cy="48459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solidFill>
                  <a:srgbClr val="002060"/>
                </a:solidFill>
              </a:rPr>
              <a:t>организационно-технически</a:t>
            </a:r>
          </a:p>
        </p:txBody>
      </p:sp>
      <p:sp>
        <p:nvSpPr>
          <p:cNvPr id="15" name="Прямоугольник 14"/>
          <p:cNvSpPr/>
          <p:nvPr/>
        </p:nvSpPr>
        <p:spPr>
          <a:xfrm>
            <a:off x="4949946" y="4365104"/>
            <a:ext cx="2885098" cy="47920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solidFill>
                  <a:srgbClr val="002060"/>
                </a:solidFill>
              </a:rPr>
              <a:t>санитарно-гигиенические</a:t>
            </a:r>
          </a:p>
        </p:txBody>
      </p:sp>
      <p:sp>
        <p:nvSpPr>
          <p:cNvPr id="17" name="Прямоугольник 16"/>
          <p:cNvSpPr/>
          <p:nvPr/>
        </p:nvSpPr>
        <p:spPr>
          <a:xfrm>
            <a:off x="6044159" y="3369561"/>
            <a:ext cx="2994146" cy="57606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solidFill>
                  <a:srgbClr val="002060"/>
                </a:solidFill>
              </a:rPr>
              <a:t>лечебно-профилактические</a:t>
            </a:r>
          </a:p>
        </p:txBody>
      </p:sp>
      <p:sp>
        <p:nvSpPr>
          <p:cNvPr id="18" name="Прямоугольник 17"/>
          <p:cNvSpPr/>
          <p:nvPr/>
        </p:nvSpPr>
        <p:spPr>
          <a:xfrm>
            <a:off x="6695899" y="2492896"/>
            <a:ext cx="2041296" cy="504056"/>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solidFill>
                  <a:srgbClr val="002060"/>
                </a:solidFill>
              </a:rPr>
              <a:t>реабилитационные</a:t>
            </a:r>
            <a:endParaRPr lang="ru-RU" sz="1600" dirty="0">
              <a:solidFill>
                <a:srgbClr val="002060"/>
              </a:solidFill>
            </a:endParaRPr>
          </a:p>
        </p:txBody>
      </p:sp>
      <p:sp>
        <p:nvSpPr>
          <p:cNvPr id="20" name="Прямоугольник 19"/>
          <p:cNvSpPr/>
          <p:nvPr/>
        </p:nvSpPr>
        <p:spPr>
          <a:xfrm>
            <a:off x="3232415" y="5362351"/>
            <a:ext cx="2867704" cy="61206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a:solidFill>
                  <a:srgbClr val="002060"/>
                </a:solidFill>
              </a:rPr>
              <a:t>и  </a:t>
            </a:r>
            <a:r>
              <a:rPr lang="ru-RU" sz="1600" dirty="0" smtClean="0">
                <a:solidFill>
                  <a:srgbClr val="002060"/>
                </a:solidFill>
              </a:rPr>
              <a:t>иные мероприятия</a:t>
            </a:r>
            <a:endParaRPr lang="ru-RU" sz="1600" dirty="0">
              <a:solidFill>
                <a:srgbClr val="002060"/>
              </a:solidFill>
            </a:endParaRPr>
          </a:p>
        </p:txBody>
      </p:sp>
      <p:cxnSp>
        <p:nvCxnSpPr>
          <p:cNvPr id="3" name="Прямая со стрелкой 2"/>
          <p:cNvCxnSpPr>
            <a:stCxn id="10" idx="2"/>
            <a:endCxn id="12" idx="3"/>
          </p:cNvCxnSpPr>
          <p:nvPr/>
        </p:nvCxnSpPr>
        <p:spPr>
          <a:xfrm flipH="1">
            <a:off x="1439652" y="1952835"/>
            <a:ext cx="2934326" cy="648073"/>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5" name="Прямая со стрелкой 4"/>
          <p:cNvCxnSpPr>
            <a:stCxn id="10" idx="2"/>
            <a:endCxn id="13" idx="0"/>
          </p:cNvCxnSpPr>
          <p:nvPr/>
        </p:nvCxnSpPr>
        <p:spPr>
          <a:xfrm flipH="1">
            <a:off x="1649368" y="1952835"/>
            <a:ext cx="2724610" cy="1416725"/>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7" name="Прямая со стрелкой 6"/>
          <p:cNvCxnSpPr>
            <a:stCxn id="10" idx="2"/>
            <a:endCxn id="14" idx="0"/>
          </p:cNvCxnSpPr>
          <p:nvPr/>
        </p:nvCxnSpPr>
        <p:spPr>
          <a:xfrm flipH="1">
            <a:off x="2699792" y="1952835"/>
            <a:ext cx="1674186" cy="2675722"/>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9" name="Прямая со стрелкой 8"/>
          <p:cNvCxnSpPr>
            <a:stCxn id="10" idx="2"/>
            <a:endCxn id="20" idx="0"/>
          </p:cNvCxnSpPr>
          <p:nvPr/>
        </p:nvCxnSpPr>
        <p:spPr>
          <a:xfrm>
            <a:off x="4373978" y="1952835"/>
            <a:ext cx="292289" cy="340951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a:stCxn id="10" idx="2"/>
            <a:endCxn id="18" idx="0"/>
          </p:cNvCxnSpPr>
          <p:nvPr/>
        </p:nvCxnSpPr>
        <p:spPr>
          <a:xfrm>
            <a:off x="4373978" y="1952835"/>
            <a:ext cx="3342569" cy="540061"/>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2" name="Прямая со стрелкой 21"/>
          <p:cNvCxnSpPr>
            <a:stCxn id="10" idx="2"/>
            <a:endCxn id="17" idx="0"/>
          </p:cNvCxnSpPr>
          <p:nvPr/>
        </p:nvCxnSpPr>
        <p:spPr>
          <a:xfrm>
            <a:off x="4373978" y="1952835"/>
            <a:ext cx="3167254" cy="141672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4" name="Прямая со стрелкой 23"/>
          <p:cNvCxnSpPr>
            <a:stCxn id="10" idx="2"/>
            <a:endCxn id="15" idx="0"/>
          </p:cNvCxnSpPr>
          <p:nvPr/>
        </p:nvCxnSpPr>
        <p:spPr>
          <a:xfrm>
            <a:off x="4373978" y="1952835"/>
            <a:ext cx="2018517" cy="2412269"/>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1" name="Прямоугольник 20"/>
          <p:cNvSpPr/>
          <p:nvPr/>
        </p:nvSpPr>
        <p:spPr>
          <a:xfrm>
            <a:off x="215516" y="33003"/>
            <a:ext cx="8578316" cy="129614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a:solidFill>
                  <a:srgbClr val="002060"/>
                </a:solidFill>
              </a:rPr>
              <a:t>Охрана </a:t>
            </a:r>
            <a:r>
              <a:rPr lang="ru-RU" sz="2400" b="1" dirty="0" smtClean="0">
                <a:solidFill>
                  <a:srgbClr val="002060"/>
                </a:solidFill>
              </a:rPr>
              <a:t>труда </a:t>
            </a:r>
            <a:r>
              <a:rPr lang="ru-RU" sz="1800" dirty="0" smtClean="0">
                <a:solidFill>
                  <a:srgbClr val="002060"/>
                </a:solidFill>
              </a:rPr>
              <a:t>(ст.209 ТК)  </a:t>
            </a:r>
            <a:r>
              <a:rPr lang="ru-RU" sz="2000" b="1" dirty="0">
                <a:solidFill>
                  <a:srgbClr val="002060"/>
                </a:solidFill>
              </a:rPr>
              <a:t>–  </a:t>
            </a:r>
            <a:r>
              <a:rPr lang="ru-RU" sz="2000" b="1" dirty="0" smtClean="0">
                <a:solidFill>
                  <a:srgbClr val="002060"/>
                </a:solidFill>
              </a:rPr>
              <a:t/>
            </a:r>
            <a:br>
              <a:rPr lang="ru-RU" sz="2000" b="1" dirty="0" smtClean="0">
                <a:solidFill>
                  <a:srgbClr val="002060"/>
                </a:solidFill>
              </a:rPr>
            </a:br>
            <a:r>
              <a:rPr lang="ru-RU" sz="2000" dirty="0" smtClean="0">
                <a:solidFill>
                  <a:srgbClr val="002060"/>
                </a:solidFill>
              </a:rPr>
              <a:t>система   </a:t>
            </a:r>
            <a:r>
              <a:rPr lang="ru-RU" sz="2000" dirty="0">
                <a:solidFill>
                  <a:srgbClr val="002060"/>
                </a:solidFill>
              </a:rPr>
              <a:t>сохранения жизни и здоровья работников в процессе трудовой </a:t>
            </a:r>
            <a:r>
              <a:rPr lang="ru-RU" sz="2000" dirty="0" smtClean="0">
                <a:solidFill>
                  <a:srgbClr val="002060"/>
                </a:solidFill>
              </a:rPr>
              <a:t>деятельности,</a:t>
            </a:r>
            <a:endParaRPr lang="ru-RU" sz="2000" dirty="0">
              <a:solidFill>
                <a:srgbClr val="002060"/>
              </a:solidFill>
            </a:endParaRPr>
          </a:p>
        </p:txBody>
      </p:sp>
    </p:spTree>
    <p:extLst>
      <p:ext uri="{BB962C8B-B14F-4D97-AF65-F5344CB8AC3E}">
        <p14:creationId xmlns:p14="http://schemas.microsoft.com/office/powerpoint/2010/main" val="3151093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971600" y="188640"/>
            <a:ext cx="7704856" cy="584200"/>
          </a:xfrm>
        </p:spPr>
        <p:txBody>
          <a:bodyPr/>
          <a:lstStyle/>
          <a:p>
            <a:pPr eaLnBrk="1" hangingPunct="1"/>
            <a:r>
              <a:rPr lang="ru-RU" sz="2400" b="1" dirty="0" smtClean="0">
                <a:solidFill>
                  <a:schemeClr val="bg1"/>
                </a:solidFill>
                <a:latin typeface="+mn-lt"/>
                <a:cs typeface="Tahoma" pitchFamily="34" charset="0"/>
              </a:rPr>
              <a:t>Правовые</a:t>
            </a:r>
            <a:r>
              <a:rPr lang="ru-RU" sz="2400" b="0" dirty="0" smtClean="0">
                <a:solidFill>
                  <a:schemeClr val="bg1"/>
                </a:solidFill>
                <a:latin typeface="Tahoma" pitchFamily="34" charset="0"/>
                <a:cs typeface="Tahoma" pitchFamily="34" charset="0"/>
              </a:rPr>
              <a:t> основы охраны труда</a:t>
            </a:r>
          </a:p>
        </p:txBody>
      </p:sp>
      <p:graphicFrame>
        <p:nvGraphicFramePr>
          <p:cNvPr id="2" name="Схема 1"/>
          <p:cNvGraphicFramePr/>
          <p:nvPr>
            <p:extLst>
              <p:ext uri="{D42A27DB-BD31-4B8C-83A1-F6EECF244321}">
                <p14:modId xmlns:p14="http://schemas.microsoft.com/office/powerpoint/2010/main" val="2805273873"/>
              </p:ext>
            </p:extLst>
          </p:nvPr>
        </p:nvGraphicFramePr>
        <p:xfrm>
          <a:off x="143508" y="1052736"/>
          <a:ext cx="88209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pPr>
              <a:defRPr/>
            </a:pPr>
            <a:fld id="{A947ED4B-C14E-4B31-9ACF-83E0FEFE01D5}" type="slidenum">
              <a:rPr lang="ru-RU" smtClean="0"/>
              <a:pPr>
                <a:defRPr/>
              </a:pPr>
              <a:t>3</a:t>
            </a:fld>
            <a:endParaRPr lang="ru-RU"/>
          </a:p>
        </p:txBody>
      </p:sp>
    </p:spTree>
    <p:extLst>
      <p:ext uri="{BB962C8B-B14F-4D97-AF65-F5344CB8AC3E}">
        <p14:creationId xmlns:p14="http://schemas.microsoft.com/office/powerpoint/2010/main" val="2150284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63588" y="296652"/>
            <a:ext cx="7596844" cy="403225"/>
          </a:xfrm>
        </p:spPr>
        <p:txBody>
          <a:bodyPr lIns="0" tIns="0" rIns="0" bIns="0"/>
          <a:lstStyle/>
          <a:p>
            <a:pPr algn="ctr" eaLnBrk="1" hangingPunct="1"/>
            <a:r>
              <a:rPr lang="ru-RU" sz="2400" b="0" dirty="0">
                <a:solidFill>
                  <a:schemeClr val="bg1"/>
                </a:solidFill>
                <a:latin typeface="Tahoma" pitchFamily="34" charset="0"/>
                <a:cs typeface="Tahoma" pitchFamily="34" charset="0"/>
              </a:rPr>
              <a:t>Основные направления в области охраны </a:t>
            </a:r>
            <a:r>
              <a:rPr lang="ru-RU" sz="2400" b="0" dirty="0" smtClean="0">
                <a:solidFill>
                  <a:schemeClr val="bg1"/>
                </a:solidFill>
                <a:latin typeface="Tahoma" pitchFamily="34" charset="0"/>
                <a:cs typeface="Tahoma" pitchFamily="34" charset="0"/>
              </a:rPr>
              <a:t>труда</a:t>
            </a:r>
          </a:p>
        </p:txBody>
      </p:sp>
      <p:graphicFrame>
        <p:nvGraphicFramePr>
          <p:cNvPr id="2" name="Схема 1"/>
          <p:cNvGraphicFramePr/>
          <p:nvPr>
            <p:extLst>
              <p:ext uri="{D42A27DB-BD31-4B8C-83A1-F6EECF244321}">
                <p14:modId xmlns:p14="http://schemas.microsoft.com/office/powerpoint/2010/main" val="3259702628"/>
              </p:ext>
            </p:extLst>
          </p:nvPr>
        </p:nvGraphicFramePr>
        <p:xfrm>
          <a:off x="107504" y="800708"/>
          <a:ext cx="8892988" cy="594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a:xfrm>
            <a:off x="6912260" y="6417332"/>
            <a:ext cx="2133600" cy="365125"/>
          </a:xfrm>
        </p:spPr>
        <p:txBody>
          <a:bodyPr/>
          <a:lstStyle/>
          <a:p>
            <a:pPr>
              <a:defRPr/>
            </a:pPr>
            <a:fld id="{A947ED4B-C14E-4B31-9ACF-83E0FEFE01D5}" type="slidenum">
              <a:rPr lang="ru-RU" smtClean="0"/>
              <a:pPr>
                <a:defRPr/>
              </a:pPr>
              <a:t>4</a:t>
            </a:fld>
            <a:endParaRPr lang="ru-RU" dirty="0"/>
          </a:p>
        </p:txBody>
      </p:sp>
    </p:spTree>
    <p:extLst>
      <p:ext uri="{BB962C8B-B14F-4D97-AF65-F5344CB8AC3E}">
        <p14:creationId xmlns:p14="http://schemas.microsoft.com/office/powerpoint/2010/main" val="2079613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Grp="1" noChangeArrowheads="1"/>
          </p:cNvSpPr>
          <p:nvPr>
            <p:ph type="title"/>
          </p:nvPr>
        </p:nvSpPr>
        <p:spPr>
          <a:xfrm>
            <a:off x="570874" y="188640"/>
            <a:ext cx="7966248" cy="576064"/>
          </a:xfrm>
        </p:spPr>
        <p:txBody>
          <a:bodyPr lIns="0" tIns="0" rIns="0" bIns="0"/>
          <a:lstStyle/>
          <a:p>
            <a:pPr algn="ctr" eaLnBrk="1" hangingPunct="1"/>
            <a:r>
              <a:rPr lang="ru-RU" sz="2200" b="1" dirty="0" smtClean="0">
                <a:solidFill>
                  <a:schemeClr val="bg1"/>
                </a:solidFill>
                <a:latin typeface="+mn-lt"/>
                <a:cs typeface="Tahoma" pitchFamily="34" charset="0"/>
              </a:rPr>
              <a:t>Государственное регулирование в сфере охраны труда</a:t>
            </a:r>
            <a:r>
              <a:rPr lang="ru-RU" sz="2400" b="0" dirty="0" smtClean="0">
                <a:solidFill>
                  <a:schemeClr val="bg1"/>
                </a:solidFill>
                <a:latin typeface="Tahoma" pitchFamily="34" charset="0"/>
                <a:cs typeface="Tahoma" pitchFamily="34" charset="0"/>
              </a:rPr>
              <a:t/>
            </a:r>
            <a:br>
              <a:rPr lang="ru-RU" sz="2400" b="0" dirty="0" smtClean="0">
                <a:solidFill>
                  <a:schemeClr val="bg1"/>
                </a:solidFill>
                <a:latin typeface="Tahoma" pitchFamily="34" charset="0"/>
                <a:cs typeface="Tahoma" pitchFamily="34" charset="0"/>
              </a:rPr>
            </a:br>
            <a:r>
              <a:rPr lang="ru-RU" sz="1600" dirty="0" smtClean="0">
                <a:solidFill>
                  <a:schemeClr val="bg1"/>
                </a:solidFill>
                <a:latin typeface="Tahoma" pitchFamily="34" charset="0"/>
                <a:cs typeface="Tahoma" pitchFamily="34" charset="0"/>
              </a:rPr>
              <a:t>(ст. 210 ТК РФ)</a:t>
            </a:r>
            <a:endParaRPr lang="ru-RU" sz="2000" b="0" dirty="0" smtClean="0">
              <a:solidFill>
                <a:schemeClr val="bg1"/>
              </a:solidFill>
              <a:latin typeface="Tahoma" pitchFamily="34" charset="0"/>
              <a:cs typeface="Tahoma" pitchFamily="34" charset="0"/>
            </a:endParaRPr>
          </a:p>
        </p:txBody>
      </p:sp>
      <p:sp>
        <p:nvSpPr>
          <p:cNvPr id="31" name="Номер слайда 1"/>
          <p:cNvSpPr txBox="1">
            <a:spLocks/>
          </p:cNvSpPr>
          <p:nvPr/>
        </p:nvSpPr>
        <p:spPr bwMode="auto">
          <a:xfrm>
            <a:off x="8674732" y="36287"/>
            <a:ext cx="405408" cy="476250"/>
          </a:xfrm>
          <a:prstGeom prst="rect">
            <a:avLst/>
          </a:prstGeom>
          <a:noFill/>
          <a:ln w="9525">
            <a:noFill/>
            <a:miter lim="800000"/>
            <a:headEnd/>
            <a:tailEnd/>
          </a:ln>
        </p:spPr>
        <p:txBody>
          <a:bodyPr lIns="91434" tIns="45717" rIns="91434" bIns="45717" anchor="ctr"/>
          <a:lstStyle/>
          <a:p>
            <a:pPr algn="r"/>
            <a:fld id="{5C365D71-A692-4B4F-98BE-C18E79093CF0}" type="slidenum">
              <a:rPr kumimoji="0" lang="en-US" sz="1600">
                <a:solidFill>
                  <a:srgbClr val="6F91C2"/>
                </a:solidFill>
              </a:rPr>
              <a:pPr algn="r"/>
              <a:t>5</a:t>
            </a:fld>
            <a:endParaRPr kumimoji="0" lang="en-US" sz="1600" dirty="0">
              <a:solidFill>
                <a:srgbClr val="6F91C2"/>
              </a:solidFill>
            </a:endParaRPr>
          </a:p>
        </p:txBody>
      </p:sp>
      <p:sp>
        <p:nvSpPr>
          <p:cNvPr id="6" name="Прямоугольник 5"/>
          <p:cNvSpPr/>
          <p:nvPr/>
        </p:nvSpPr>
        <p:spPr>
          <a:xfrm>
            <a:off x="71500" y="894207"/>
            <a:ext cx="8964996" cy="5819542"/>
          </a:xfrm>
          <a:prstGeom prst="rect">
            <a:avLst/>
          </a:prstGeom>
        </p:spPr>
        <p:txBody>
          <a:bodyPr wrap="square">
            <a:spAutoFit/>
          </a:bodyPr>
          <a:lstStyle/>
          <a:p>
            <a:pPr algn="ctr">
              <a:spcAft>
                <a:spcPts val="600"/>
              </a:spcAft>
            </a:pPr>
            <a:r>
              <a:rPr lang="ru-RU" sz="1600" b="1" dirty="0">
                <a:solidFill>
                  <a:srgbClr val="002060"/>
                </a:solidFill>
              </a:rPr>
              <a:t>Основные направления государственной политики в области охраны </a:t>
            </a:r>
            <a:r>
              <a:rPr lang="ru-RU" sz="1600" b="1" dirty="0" smtClean="0">
                <a:solidFill>
                  <a:srgbClr val="002060"/>
                </a:solidFill>
              </a:rPr>
              <a:t>труда:</a:t>
            </a:r>
          </a:p>
          <a:p>
            <a:pPr marL="285750" indent="-200025">
              <a:spcBef>
                <a:spcPts val="100"/>
              </a:spcBef>
              <a:spcAft>
                <a:spcPts val="100"/>
              </a:spcAft>
              <a:buFontTx/>
              <a:buChar char="-"/>
            </a:pPr>
            <a:r>
              <a:rPr lang="ru-RU" sz="1400" b="1" dirty="0" smtClean="0">
                <a:solidFill>
                  <a:srgbClr val="002060"/>
                </a:solidFill>
              </a:rPr>
              <a:t>обеспечение </a:t>
            </a:r>
            <a:r>
              <a:rPr lang="ru-RU" sz="1400" b="1" dirty="0">
                <a:solidFill>
                  <a:srgbClr val="002060"/>
                </a:solidFill>
              </a:rPr>
              <a:t>приоритета сохранения жизни и здоровья </a:t>
            </a:r>
            <a:r>
              <a:rPr lang="ru-RU" sz="1400" b="1" dirty="0" smtClean="0">
                <a:solidFill>
                  <a:srgbClr val="002060"/>
                </a:solidFill>
              </a:rPr>
              <a:t>работников;</a:t>
            </a:r>
          </a:p>
          <a:p>
            <a:pPr marL="285750" indent="-200025">
              <a:spcBef>
                <a:spcPts val="100"/>
              </a:spcBef>
              <a:spcAft>
                <a:spcPts val="100"/>
              </a:spcAft>
              <a:buFontTx/>
              <a:buChar char="-"/>
            </a:pPr>
            <a:r>
              <a:rPr lang="ru-RU" sz="1400" dirty="0" smtClean="0">
                <a:solidFill>
                  <a:srgbClr val="002060"/>
                </a:solidFill>
              </a:rPr>
              <a:t>принятие </a:t>
            </a:r>
            <a:r>
              <a:rPr lang="ru-RU" sz="1400" dirty="0">
                <a:solidFill>
                  <a:srgbClr val="002060"/>
                </a:solidFill>
              </a:rPr>
              <a:t>и реализация федеральных законов и иных нормативных правовых актов </a:t>
            </a:r>
            <a:r>
              <a:rPr lang="ru-RU" sz="1400" dirty="0" smtClean="0">
                <a:solidFill>
                  <a:srgbClr val="002060"/>
                </a:solidFill>
              </a:rPr>
              <a:t>РФ; </a:t>
            </a:r>
          </a:p>
          <a:p>
            <a:pPr marL="285750" indent="-200025">
              <a:spcBef>
                <a:spcPts val="100"/>
              </a:spcBef>
              <a:spcAft>
                <a:spcPts val="100"/>
              </a:spcAft>
              <a:buFontTx/>
              <a:buChar char="-"/>
            </a:pPr>
            <a:r>
              <a:rPr lang="ru-RU" sz="1400" dirty="0" smtClean="0">
                <a:solidFill>
                  <a:srgbClr val="002060"/>
                </a:solidFill>
              </a:rPr>
              <a:t>государственное </a:t>
            </a:r>
            <a:r>
              <a:rPr lang="ru-RU" sz="1400" dirty="0">
                <a:solidFill>
                  <a:srgbClr val="002060"/>
                </a:solidFill>
              </a:rPr>
              <a:t>управление охраной </a:t>
            </a:r>
            <a:r>
              <a:rPr lang="ru-RU" sz="1400" dirty="0" smtClean="0">
                <a:solidFill>
                  <a:srgbClr val="002060"/>
                </a:solidFill>
              </a:rPr>
              <a:t>труда;</a:t>
            </a:r>
          </a:p>
          <a:p>
            <a:pPr marL="285750" indent="-200025">
              <a:spcBef>
                <a:spcPts val="100"/>
              </a:spcBef>
              <a:spcAft>
                <a:spcPts val="100"/>
              </a:spcAft>
              <a:buFontTx/>
              <a:buChar char="-"/>
            </a:pPr>
            <a:r>
              <a:rPr lang="ru-RU" sz="1400" dirty="0" smtClean="0">
                <a:solidFill>
                  <a:srgbClr val="002060"/>
                </a:solidFill>
              </a:rPr>
              <a:t>федеральный </a:t>
            </a:r>
            <a:r>
              <a:rPr lang="ru-RU" sz="1400" dirty="0">
                <a:solidFill>
                  <a:srgbClr val="002060"/>
                </a:solidFill>
              </a:rPr>
              <a:t>государственный надзор за соблюдением трудового </a:t>
            </a:r>
            <a:r>
              <a:rPr lang="ru-RU" sz="1400" dirty="0" smtClean="0">
                <a:solidFill>
                  <a:srgbClr val="002060"/>
                </a:solidFill>
              </a:rPr>
              <a:t>законодательства; </a:t>
            </a:r>
          </a:p>
          <a:p>
            <a:pPr marL="285750" indent="-200025">
              <a:spcBef>
                <a:spcPts val="100"/>
              </a:spcBef>
              <a:spcAft>
                <a:spcPts val="100"/>
              </a:spcAft>
              <a:buFontTx/>
              <a:buChar char="-"/>
            </a:pPr>
            <a:r>
              <a:rPr lang="ru-RU" sz="1400" dirty="0" smtClean="0">
                <a:solidFill>
                  <a:srgbClr val="002060"/>
                </a:solidFill>
              </a:rPr>
              <a:t>установление </a:t>
            </a:r>
            <a:r>
              <a:rPr lang="ru-RU" sz="1400" dirty="0">
                <a:solidFill>
                  <a:srgbClr val="002060"/>
                </a:solidFill>
              </a:rPr>
              <a:t>порядка проведения </a:t>
            </a:r>
            <a:r>
              <a:rPr lang="ru-RU" sz="1400" dirty="0" smtClean="0">
                <a:solidFill>
                  <a:srgbClr val="002060"/>
                </a:solidFill>
              </a:rPr>
              <a:t>СОУТ; </a:t>
            </a:r>
          </a:p>
          <a:p>
            <a:pPr marL="285750" indent="-200025">
              <a:spcBef>
                <a:spcPts val="100"/>
              </a:spcBef>
              <a:spcAft>
                <a:spcPts val="100"/>
              </a:spcAft>
              <a:buFontTx/>
              <a:buChar char="-"/>
            </a:pPr>
            <a:r>
              <a:rPr lang="ru-RU" sz="1400" dirty="0" smtClean="0">
                <a:solidFill>
                  <a:srgbClr val="002060"/>
                </a:solidFill>
              </a:rPr>
              <a:t>содействие </a:t>
            </a:r>
            <a:r>
              <a:rPr lang="ru-RU" sz="1400" dirty="0">
                <a:solidFill>
                  <a:srgbClr val="002060"/>
                </a:solidFill>
              </a:rPr>
              <a:t>общественному контролю за соблюдением прав и законных интересов работников в области охраны </a:t>
            </a:r>
            <a:r>
              <a:rPr lang="ru-RU" sz="1400" dirty="0" smtClean="0">
                <a:solidFill>
                  <a:srgbClr val="002060"/>
                </a:solidFill>
              </a:rPr>
              <a:t>труда;  </a:t>
            </a:r>
          </a:p>
          <a:p>
            <a:pPr marL="285750" indent="-200025">
              <a:spcBef>
                <a:spcPts val="100"/>
              </a:spcBef>
              <a:spcAft>
                <a:spcPts val="100"/>
              </a:spcAft>
              <a:buFontTx/>
              <a:buChar char="-"/>
            </a:pPr>
            <a:r>
              <a:rPr lang="ru-RU" sz="1400" dirty="0" smtClean="0">
                <a:solidFill>
                  <a:srgbClr val="002060"/>
                </a:solidFill>
              </a:rPr>
              <a:t>профилактика </a:t>
            </a:r>
            <a:r>
              <a:rPr lang="ru-RU" sz="1400" dirty="0">
                <a:solidFill>
                  <a:srgbClr val="002060"/>
                </a:solidFill>
              </a:rPr>
              <a:t>несчастных случаев и повреждения здоровья </a:t>
            </a:r>
            <a:r>
              <a:rPr lang="ru-RU" sz="1400" dirty="0" smtClean="0">
                <a:solidFill>
                  <a:srgbClr val="002060"/>
                </a:solidFill>
              </a:rPr>
              <a:t>работников;</a:t>
            </a:r>
          </a:p>
          <a:p>
            <a:pPr marL="285750" indent="-200025">
              <a:spcBef>
                <a:spcPts val="100"/>
              </a:spcBef>
              <a:spcAft>
                <a:spcPts val="100"/>
              </a:spcAft>
              <a:buFontTx/>
              <a:buChar char="-"/>
            </a:pPr>
            <a:r>
              <a:rPr lang="ru-RU" sz="1400" dirty="0" smtClean="0">
                <a:solidFill>
                  <a:srgbClr val="002060"/>
                </a:solidFill>
              </a:rPr>
              <a:t>расследование </a:t>
            </a:r>
            <a:r>
              <a:rPr lang="ru-RU" sz="1400" dirty="0">
                <a:solidFill>
                  <a:srgbClr val="002060"/>
                </a:solidFill>
              </a:rPr>
              <a:t>и учет несчастных случаев на производстве и профессиональных </a:t>
            </a:r>
            <a:r>
              <a:rPr lang="ru-RU" sz="1400" dirty="0" smtClean="0">
                <a:solidFill>
                  <a:srgbClr val="002060"/>
                </a:solidFill>
              </a:rPr>
              <a:t>заболеваний;</a:t>
            </a:r>
          </a:p>
          <a:p>
            <a:pPr marL="285750" indent="-200025">
              <a:spcBef>
                <a:spcPts val="100"/>
              </a:spcBef>
              <a:spcAft>
                <a:spcPts val="100"/>
              </a:spcAft>
              <a:buFontTx/>
              <a:buChar char="-"/>
            </a:pPr>
            <a:r>
              <a:rPr lang="ru-RU" sz="1400" dirty="0" smtClean="0">
                <a:solidFill>
                  <a:srgbClr val="002060"/>
                </a:solidFill>
              </a:rPr>
              <a:t>защита </a:t>
            </a:r>
            <a:r>
              <a:rPr lang="ru-RU" sz="1400" dirty="0">
                <a:solidFill>
                  <a:srgbClr val="002060"/>
                </a:solidFill>
              </a:rPr>
              <a:t>законных интересов работников, пострадавших на производстве и членов их семей на основе обязательного социального страхования </a:t>
            </a:r>
            <a:r>
              <a:rPr lang="ru-RU" sz="1400" dirty="0" smtClean="0">
                <a:solidFill>
                  <a:srgbClr val="002060"/>
                </a:solidFill>
              </a:rPr>
              <a:t>работников; </a:t>
            </a:r>
          </a:p>
          <a:p>
            <a:pPr marL="285750" indent="-200025">
              <a:spcBef>
                <a:spcPts val="100"/>
              </a:spcBef>
              <a:spcAft>
                <a:spcPts val="100"/>
              </a:spcAft>
              <a:buFontTx/>
              <a:buChar char="-"/>
            </a:pPr>
            <a:r>
              <a:rPr lang="ru-RU" sz="1400" dirty="0" smtClean="0">
                <a:solidFill>
                  <a:srgbClr val="002060"/>
                </a:solidFill>
              </a:rPr>
              <a:t>установление </a:t>
            </a:r>
            <a:r>
              <a:rPr lang="ru-RU" sz="1400" dirty="0">
                <a:solidFill>
                  <a:srgbClr val="002060"/>
                </a:solidFill>
              </a:rPr>
              <a:t>гарантий и компенсаций за работу с вредными и (или) опасными условиями </a:t>
            </a:r>
            <a:r>
              <a:rPr lang="ru-RU" sz="1400" dirty="0" smtClean="0">
                <a:solidFill>
                  <a:srgbClr val="002060"/>
                </a:solidFill>
              </a:rPr>
              <a:t>труда; </a:t>
            </a:r>
          </a:p>
          <a:p>
            <a:pPr marL="285750" indent="-200025">
              <a:spcBef>
                <a:spcPts val="100"/>
              </a:spcBef>
              <a:spcAft>
                <a:spcPts val="100"/>
              </a:spcAft>
              <a:buFontTx/>
              <a:buChar char="-"/>
            </a:pPr>
            <a:r>
              <a:rPr lang="ru-RU" sz="1400" dirty="0" smtClean="0">
                <a:solidFill>
                  <a:srgbClr val="002060"/>
                </a:solidFill>
              </a:rPr>
              <a:t>установление порядка обеспечения работников средствами индивидуальной и коллективной защиты, а также санитарно-бытовыми помещениями и устройствами, лечебно-профилактическими средствами за счет средств работодателей.</a:t>
            </a:r>
          </a:p>
          <a:p>
            <a:pPr marL="285750" indent="-200025">
              <a:spcBef>
                <a:spcPts val="100"/>
              </a:spcBef>
              <a:spcAft>
                <a:spcPts val="100"/>
              </a:spcAft>
              <a:buFontTx/>
              <a:buChar char="-"/>
            </a:pPr>
            <a:r>
              <a:rPr lang="ru-RU" sz="1400" dirty="0" smtClean="0">
                <a:solidFill>
                  <a:srgbClr val="002060"/>
                </a:solidFill>
              </a:rPr>
              <a:t>координация </a:t>
            </a:r>
            <a:r>
              <a:rPr lang="ru-RU" sz="1400" dirty="0">
                <a:solidFill>
                  <a:srgbClr val="002060"/>
                </a:solidFill>
              </a:rPr>
              <a:t>деятельности в области охраны труда, охраны окружающей среды и других видов экономической и социальной </a:t>
            </a:r>
            <a:r>
              <a:rPr lang="ru-RU" sz="1400" dirty="0" smtClean="0">
                <a:solidFill>
                  <a:srgbClr val="002060"/>
                </a:solidFill>
              </a:rPr>
              <a:t>деятельности; </a:t>
            </a:r>
          </a:p>
          <a:p>
            <a:pPr marL="285750" indent="-200025">
              <a:spcBef>
                <a:spcPts val="100"/>
              </a:spcBef>
              <a:spcAft>
                <a:spcPts val="100"/>
              </a:spcAft>
              <a:buFontTx/>
              <a:buChar char="-"/>
            </a:pPr>
            <a:r>
              <a:rPr lang="ru-RU" sz="1400" dirty="0" smtClean="0">
                <a:solidFill>
                  <a:srgbClr val="002060"/>
                </a:solidFill>
              </a:rPr>
              <a:t>участие </a:t>
            </a:r>
            <a:r>
              <a:rPr lang="ru-RU" sz="1400" dirty="0">
                <a:solidFill>
                  <a:srgbClr val="002060"/>
                </a:solidFill>
              </a:rPr>
              <a:t>государства в финансировании мероприятий по охране </a:t>
            </a:r>
            <a:r>
              <a:rPr lang="ru-RU" sz="1400" dirty="0" smtClean="0">
                <a:solidFill>
                  <a:srgbClr val="002060"/>
                </a:solidFill>
              </a:rPr>
              <a:t>труда; </a:t>
            </a:r>
          </a:p>
          <a:p>
            <a:pPr marL="285750" indent="-200025">
              <a:spcBef>
                <a:spcPts val="100"/>
              </a:spcBef>
              <a:spcAft>
                <a:spcPts val="100"/>
              </a:spcAft>
              <a:buFontTx/>
              <a:buChar char="-"/>
            </a:pPr>
            <a:r>
              <a:rPr lang="ru-RU" sz="1400" dirty="0" smtClean="0">
                <a:solidFill>
                  <a:srgbClr val="002060"/>
                </a:solidFill>
              </a:rPr>
              <a:t>подготовка </a:t>
            </a:r>
            <a:r>
              <a:rPr lang="ru-RU" sz="1400" dirty="0">
                <a:solidFill>
                  <a:srgbClr val="002060"/>
                </a:solidFill>
              </a:rPr>
              <a:t>специалистов по охране </a:t>
            </a:r>
            <a:r>
              <a:rPr lang="ru-RU" sz="1400" dirty="0" smtClean="0">
                <a:solidFill>
                  <a:srgbClr val="002060"/>
                </a:solidFill>
              </a:rPr>
              <a:t>труда; </a:t>
            </a:r>
          </a:p>
          <a:p>
            <a:pPr marL="285750" indent="-200025">
              <a:spcBef>
                <a:spcPts val="100"/>
              </a:spcBef>
              <a:spcAft>
                <a:spcPts val="100"/>
              </a:spcAft>
              <a:buFontTx/>
              <a:buChar char="-"/>
            </a:pPr>
            <a:r>
              <a:rPr lang="ru-RU" sz="1400" dirty="0" smtClean="0">
                <a:solidFill>
                  <a:srgbClr val="002060"/>
                </a:solidFill>
              </a:rPr>
              <a:t>организация </a:t>
            </a:r>
            <a:r>
              <a:rPr lang="ru-RU" sz="1400" dirty="0">
                <a:solidFill>
                  <a:srgbClr val="002060"/>
                </a:solidFill>
              </a:rPr>
              <a:t>государственной статистической отчетности об условиях </a:t>
            </a:r>
            <a:r>
              <a:rPr lang="ru-RU" sz="1400" dirty="0" smtClean="0">
                <a:solidFill>
                  <a:srgbClr val="002060"/>
                </a:solidFill>
              </a:rPr>
              <a:t>труда; </a:t>
            </a:r>
          </a:p>
          <a:p>
            <a:pPr marL="285750" indent="-200025">
              <a:spcBef>
                <a:spcPts val="100"/>
              </a:spcBef>
              <a:spcAft>
                <a:spcPts val="100"/>
              </a:spcAft>
              <a:buFontTx/>
              <a:buChar char="-"/>
            </a:pPr>
            <a:r>
              <a:rPr lang="ru-RU" sz="1400" dirty="0" smtClean="0">
                <a:solidFill>
                  <a:srgbClr val="002060"/>
                </a:solidFill>
              </a:rPr>
              <a:t>обеспечение </a:t>
            </a:r>
            <a:r>
              <a:rPr lang="ru-RU" sz="1400" dirty="0">
                <a:solidFill>
                  <a:srgbClr val="002060"/>
                </a:solidFill>
              </a:rPr>
              <a:t>функционирования единой информационной системы охраны </a:t>
            </a:r>
            <a:r>
              <a:rPr lang="ru-RU" sz="1400" dirty="0" smtClean="0">
                <a:solidFill>
                  <a:srgbClr val="002060"/>
                </a:solidFill>
              </a:rPr>
              <a:t>труда; </a:t>
            </a:r>
          </a:p>
          <a:p>
            <a:pPr marL="285750" indent="-200025">
              <a:spcBef>
                <a:spcPts val="100"/>
              </a:spcBef>
              <a:spcAft>
                <a:spcPts val="100"/>
              </a:spcAft>
              <a:buFontTx/>
              <a:buChar char="-"/>
            </a:pPr>
            <a:r>
              <a:rPr lang="ru-RU" sz="1400" dirty="0" smtClean="0">
                <a:solidFill>
                  <a:srgbClr val="002060"/>
                </a:solidFill>
              </a:rPr>
              <a:t>международное </a:t>
            </a:r>
            <a:r>
              <a:rPr lang="ru-RU" sz="1400" dirty="0">
                <a:solidFill>
                  <a:srgbClr val="002060"/>
                </a:solidFill>
              </a:rPr>
              <a:t>сотрудничество в области охраны </a:t>
            </a:r>
            <a:r>
              <a:rPr lang="ru-RU" sz="1400" dirty="0" smtClean="0">
                <a:solidFill>
                  <a:srgbClr val="002060"/>
                </a:solidFill>
              </a:rPr>
              <a:t>труда; </a:t>
            </a:r>
          </a:p>
          <a:p>
            <a:pPr marL="285750" indent="-200025">
              <a:spcBef>
                <a:spcPts val="100"/>
              </a:spcBef>
              <a:spcAft>
                <a:spcPts val="100"/>
              </a:spcAft>
              <a:buFontTx/>
              <a:buChar char="-"/>
            </a:pPr>
            <a:r>
              <a:rPr lang="ru-RU" sz="1400" dirty="0" smtClean="0">
                <a:solidFill>
                  <a:srgbClr val="002060"/>
                </a:solidFill>
              </a:rPr>
              <a:t>проведение </a:t>
            </a:r>
            <a:r>
              <a:rPr lang="ru-RU" sz="1400" dirty="0">
                <a:solidFill>
                  <a:srgbClr val="002060"/>
                </a:solidFill>
              </a:rPr>
              <a:t>эффективной налоговой политики, стимулирующей создание безопасных условий </a:t>
            </a:r>
            <a:r>
              <a:rPr lang="ru-RU" sz="1400" dirty="0" smtClean="0">
                <a:solidFill>
                  <a:srgbClr val="002060"/>
                </a:solidFill>
              </a:rPr>
              <a:t>труда. </a:t>
            </a:r>
            <a:endParaRPr lang="ru-RU" sz="1400" dirty="0" smtClean="0">
              <a:solidFill>
                <a:srgbClr val="002060"/>
              </a:solidFill>
            </a:endParaRPr>
          </a:p>
        </p:txBody>
      </p:sp>
    </p:spTree>
    <p:extLst>
      <p:ext uri="{BB962C8B-B14F-4D97-AF65-F5344CB8AC3E}">
        <p14:creationId xmlns:p14="http://schemas.microsoft.com/office/powerpoint/2010/main" val="2703128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Номер слайда 2"/>
          <p:cNvSpPr>
            <a:spLocks noGrp="1"/>
          </p:cNvSpPr>
          <p:nvPr>
            <p:ph type="sldNum" sz="quarter" idx="12"/>
          </p:nvPr>
        </p:nvSpPr>
        <p:spPr bwMode="auto">
          <a:xfrm>
            <a:off x="8497736" y="6343144"/>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charset="0"/>
                <a:cs typeface="Arial" charset="0"/>
              </a:defRPr>
            </a:lvl1pPr>
            <a:lvl2pPr>
              <a:defRPr kumimoji="1" sz="2800">
                <a:solidFill>
                  <a:schemeClr val="tx1"/>
                </a:solidFill>
                <a:latin typeface="Arial" charset="0"/>
                <a:cs typeface="Arial" charset="0"/>
              </a:defRPr>
            </a:lvl2pPr>
            <a:lvl3pPr>
              <a:defRPr kumimoji="1" sz="2400">
                <a:solidFill>
                  <a:schemeClr val="tx1"/>
                </a:solidFill>
                <a:latin typeface="Arial" charset="0"/>
                <a:cs typeface="Arial" charset="0"/>
              </a:defRPr>
            </a:lvl3pPr>
            <a:lvl4pPr>
              <a:defRPr kumimoji="1" sz="2000">
                <a:solidFill>
                  <a:schemeClr val="tx1"/>
                </a:solidFill>
                <a:latin typeface="Arial" charset="0"/>
                <a:cs typeface="Arial" charset="0"/>
              </a:defRPr>
            </a:lvl4pPr>
            <a:lvl5pPr>
              <a:defRPr kumimoji="1" sz="2000">
                <a:solidFill>
                  <a:schemeClr val="tx1"/>
                </a:solidFill>
                <a:latin typeface="Arial" charset="0"/>
                <a:cs typeface="Arial" charset="0"/>
              </a:defRPr>
            </a:lvl5pPr>
            <a:lvl6pPr eaLnBrk="0" fontAlgn="base" hangingPunct="0">
              <a:spcAft>
                <a:spcPct val="0"/>
              </a:spcAft>
              <a:buFont typeface="Arial" charset="0"/>
              <a:buChar char="»"/>
              <a:defRPr kumimoji="1" sz="2000">
                <a:solidFill>
                  <a:schemeClr val="tx1"/>
                </a:solidFill>
                <a:latin typeface="Arial" charset="0"/>
                <a:cs typeface="Arial" charset="0"/>
              </a:defRPr>
            </a:lvl6pPr>
            <a:lvl7pPr eaLnBrk="0" fontAlgn="base" hangingPunct="0">
              <a:spcAft>
                <a:spcPct val="0"/>
              </a:spcAft>
              <a:buFont typeface="Arial" charset="0"/>
              <a:buChar char="»"/>
              <a:defRPr kumimoji="1" sz="2000">
                <a:solidFill>
                  <a:schemeClr val="tx1"/>
                </a:solidFill>
                <a:latin typeface="Arial" charset="0"/>
                <a:cs typeface="Arial" charset="0"/>
              </a:defRPr>
            </a:lvl7pPr>
            <a:lvl8pPr eaLnBrk="0" fontAlgn="base" hangingPunct="0">
              <a:spcAft>
                <a:spcPct val="0"/>
              </a:spcAft>
              <a:buFont typeface="Arial" charset="0"/>
              <a:buChar char="»"/>
              <a:defRPr kumimoji="1" sz="2000">
                <a:solidFill>
                  <a:schemeClr val="tx1"/>
                </a:solidFill>
                <a:latin typeface="Arial" charset="0"/>
                <a:cs typeface="Arial" charset="0"/>
              </a:defRPr>
            </a:lvl8pPr>
            <a:lvl9pPr eaLnBrk="0" fontAlgn="base" hangingPunct="0">
              <a:spcAft>
                <a:spcPct val="0"/>
              </a:spcAft>
              <a:buFont typeface="Arial" charset="0"/>
              <a:buChar char="»"/>
              <a:defRPr kumimoji="1" sz="2000">
                <a:solidFill>
                  <a:schemeClr val="tx1"/>
                </a:solidFill>
                <a:latin typeface="Arial" charset="0"/>
                <a:cs typeface="Arial" charset="0"/>
              </a:defRPr>
            </a:lvl9pPr>
          </a:lstStyle>
          <a:p>
            <a:pPr algn="r"/>
            <a:fld id="{86D65305-960E-406F-A72D-8612FFFD04D0}" type="slidenum">
              <a:rPr kumimoji="0" lang="ru-RU" altLang="ru-RU" sz="1200" smtClean="0">
                <a:solidFill>
                  <a:srgbClr val="A0A0A0"/>
                </a:solidFill>
              </a:rPr>
              <a:pPr algn="r"/>
              <a:t>6</a:t>
            </a:fld>
            <a:endParaRPr kumimoji="0" lang="ru-RU" altLang="ru-RU" sz="1200" dirty="0" smtClean="0">
              <a:solidFill>
                <a:srgbClr val="A0A0A0"/>
              </a:solidFill>
            </a:endParaRPr>
          </a:p>
        </p:txBody>
      </p:sp>
      <p:grpSp>
        <p:nvGrpSpPr>
          <p:cNvPr id="2" name="Группа 4"/>
          <p:cNvGrpSpPr/>
          <p:nvPr/>
        </p:nvGrpSpPr>
        <p:grpSpPr>
          <a:xfrm>
            <a:off x="1046801" y="2024844"/>
            <a:ext cx="6912768" cy="612068"/>
            <a:chOff x="108013" y="0"/>
            <a:chExt cx="4228391" cy="409501"/>
          </a:xfrm>
          <a:scene3d>
            <a:camera prst="orthographicFront"/>
            <a:lightRig rig="flat" dir="t"/>
          </a:scene3d>
        </p:grpSpPr>
        <p:sp>
          <p:nvSpPr>
            <p:cNvPr id="7" name="Скругленный прямоугольник 6"/>
            <p:cNvSpPr/>
            <p:nvPr/>
          </p:nvSpPr>
          <p:spPr>
            <a:xfrm>
              <a:off x="108013" y="0"/>
              <a:ext cx="4218449" cy="409501"/>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Скругленный прямоугольник 4"/>
            <p:cNvSpPr/>
            <p:nvPr/>
          </p:nvSpPr>
          <p:spPr>
            <a:xfrm>
              <a:off x="157935" y="24088"/>
              <a:ext cx="4178469" cy="36952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9603" tIns="0" rIns="15960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800" b="1" kern="1200" dirty="0" smtClean="0">
                  <a:solidFill>
                    <a:srgbClr val="002060"/>
                  </a:solidFill>
                </a:rPr>
                <a:t>Межотраслевые и отраслевые правила по охране труда</a:t>
              </a:r>
              <a:endParaRPr lang="ru-RU" sz="1800" b="1" kern="1200" dirty="0">
                <a:solidFill>
                  <a:srgbClr val="002060"/>
                </a:solidFill>
              </a:endParaRPr>
            </a:p>
          </p:txBody>
        </p:sp>
      </p:grpSp>
      <p:grpSp>
        <p:nvGrpSpPr>
          <p:cNvPr id="3" name="Группа 9"/>
          <p:cNvGrpSpPr/>
          <p:nvPr/>
        </p:nvGrpSpPr>
        <p:grpSpPr>
          <a:xfrm>
            <a:off x="1046801" y="1232756"/>
            <a:ext cx="6948772" cy="576064"/>
            <a:chOff x="107907" y="0"/>
            <a:chExt cx="4218449" cy="398946"/>
          </a:xfrm>
          <a:scene3d>
            <a:camera prst="orthographicFront"/>
            <a:lightRig rig="flat" dir="t"/>
          </a:scene3d>
        </p:grpSpPr>
        <p:sp>
          <p:nvSpPr>
            <p:cNvPr id="11" name="Скругленный прямоугольник 10"/>
            <p:cNvSpPr/>
            <p:nvPr/>
          </p:nvSpPr>
          <p:spPr>
            <a:xfrm>
              <a:off x="107907" y="0"/>
              <a:ext cx="4218449" cy="39894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Скругленный прямоугольник 4"/>
            <p:cNvSpPr/>
            <p:nvPr/>
          </p:nvSpPr>
          <p:spPr>
            <a:xfrm>
              <a:off x="127382" y="19475"/>
              <a:ext cx="4179499" cy="35999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9603" tIns="0" rIns="159603" bIns="0" numCol="1" spcCol="1270" anchor="ctr" anchorCtr="0">
              <a:noAutofit/>
            </a:bodyPr>
            <a:lstStyle/>
            <a:p>
              <a:pPr lvl="0" algn="l" defTabSz="711200">
                <a:lnSpc>
                  <a:spcPct val="90000"/>
                </a:lnSpc>
                <a:spcBef>
                  <a:spcPct val="0"/>
                </a:spcBef>
                <a:spcAft>
                  <a:spcPct val="35000"/>
                </a:spcAft>
              </a:pPr>
              <a:r>
                <a:rPr lang="ru-RU" sz="1800" b="1" kern="1200" dirty="0" smtClean="0">
                  <a:solidFill>
                    <a:srgbClr val="002060"/>
                  </a:solidFill>
                </a:rPr>
                <a:t>Стандарты безопасности труда</a:t>
              </a:r>
              <a:endParaRPr lang="ru-RU" sz="1800" b="1" kern="1200" dirty="0">
                <a:solidFill>
                  <a:srgbClr val="002060"/>
                </a:solidFill>
              </a:endParaRPr>
            </a:p>
          </p:txBody>
        </p:sp>
      </p:grpSp>
      <p:grpSp>
        <p:nvGrpSpPr>
          <p:cNvPr id="4" name="Группа 12"/>
          <p:cNvGrpSpPr/>
          <p:nvPr/>
        </p:nvGrpSpPr>
        <p:grpSpPr>
          <a:xfrm>
            <a:off x="1046801" y="2845135"/>
            <a:ext cx="6948772" cy="540060"/>
            <a:chOff x="107907" y="0"/>
            <a:chExt cx="4218449" cy="398946"/>
          </a:xfrm>
          <a:scene3d>
            <a:camera prst="orthographicFront"/>
            <a:lightRig rig="flat" dir="t"/>
          </a:scene3d>
        </p:grpSpPr>
        <p:sp>
          <p:nvSpPr>
            <p:cNvPr id="14" name="Скругленный прямоугольник 13"/>
            <p:cNvSpPr/>
            <p:nvPr/>
          </p:nvSpPr>
          <p:spPr>
            <a:xfrm>
              <a:off x="107907" y="0"/>
              <a:ext cx="4218449" cy="398946"/>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Скругленный прямоугольник 4"/>
            <p:cNvSpPr/>
            <p:nvPr/>
          </p:nvSpPr>
          <p:spPr>
            <a:xfrm>
              <a:off x="127382" y="19475"/>
              <a:ext cx="4179499" cy="35999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9603" tIns="0" rIns="159603" bIns="0" numCol="1" spcCol="127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b="1" dirty="0" smtClean="0">
                  <a:solidFill>
                    <a:srgbClr val="002060"/>
                  </a:solidFill>
                </a:rPr>
                <a:t>Типовых инструкции по охране труда</a:t>
              </a:r>
              <a:endParaRPr lang="ru-RU" sz="1800" b="1" dirty="0">
                <a:solidFill>
                  <a:srgbClr val="002060"/>
                </a:solidFill>
              </a:endParaRPr>
            </a:p>
          </p:txBody>
        </p:sp>
      </p:grpSp>
      <p:grpSp>
        <p:nvGrpSpPr>
          <p:cNvPr id="5" name="Группа 19"/>
          <p:cNvGrpSpPr/>
          <p:nvPr/>
        </p:nvGrpSpPr>
        <p:grpSpPr>
          <a:xfrm>
            <a:off x="979596" y="3573016"/>
            <a:ext cx="7128792" cy="2196244"/>
            <a:chOff x="72009" y="360042"/>
            <a:chExt cx="5728401" cy="1130793"/>
          </a:xfrm>
          <a:scene3d>
            <a:camera prst="orthographicFront"/>
            <a:lightRig rig="flat" dir="t"/>
          </a:scene3d>
        </p:grpSpPr>
        <p:sp>
          <p:nvSpPr>
            <p:cNvPr id="21" name="Скругленный прямоугольник 20"/>
            <p:cNvSpPr/>
            <p:nvPr/>
          </p:nvSpPr>
          <p:spPr>
            <a:xfrm>
              <a:off x="72009" y="360042"/>
              <a:ext cx="5728401" cy="113079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2" name="Скругленный прямоугольник 4"/>
            <p:cNvSpPr/>
            <p:nvPr/>
          </p:nvSpPr>
          <p:spPr>
            <a:xfrm>
              <a:off x="127210" y="415243"/>
              <a:ext cx="5617999" cy="102039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59603" tIns="0" rIns="159603" bIns="0" numCol="1" spcCol="1270" anchor="ctr" anchorCtr="0">
              <a:noAutofit/>
            </a:bodyPr>
            <a:lstStyle/>
            <a:p>
              <a:pPr marR="0" lvl="0" algn="l" defTabSz="711200" eaLnBrk="1" fontAlgn="auto" latinLnBrk="0" hangingPunct="1">
                <a:lnSpc>
                  <a:spcPct val="90000"/>
                </a:lnSpc>
                <a:spcBef>
                  <a:spcPct val="0"/>
                </a:spcBef>
                <a:spcAft>
                  <a:spcPct val="35000"/>
                </a:spcAft>
                <a:buClrTx/>
                <a:buSzTx/>
                <a:buFontTx/>
                <a:tabLst/>
                <a:defRPr/>
              </a:pPr>
              <a:endParaRPr lang="ru-RU" sz="1800" b="1" dirty="0" smtClean="0">
                <a:solidFill>
                  <a:srgbClr val="002060"/>
                </a:solidFill>
              </a:endParaRPr>
            </a:p>
            <a:p>
              <a:pPr marR="0" lvl="0" algn="l" defTabSz="711200" eaLnBrk="1" fontAlgn="auto" latinLnBrk="0" hangingPunct="1">
                <a:lnSpc>
                  <a:spcPct val="90000"/>
                </a:lnSpc>
                <a:spcBef>
                  <a:spcPct val="0"/>
                </a:spcBef>
                <a:spcAft>
                  <a:spcPct val="35000"/>
                </a:spcAft>
                <a:buClrTx/>
                <a:buSzTx/>
                <a:buFontTx/>
                <a:tabLst/>
                <a:defRPr/>
              </a:pPr>
              <a:endParaRPr lang="ru-RU" sz="1800" b="1" dirty="0" smtClean="0">
                <a:solidFill>
                  <a:srgbClr val="002060"/>
                </a:solidFill>
              </a:endParaRPr>
            </a:p>
            <a:p>
              <a:pPr marR="0" lvl="0" algn="l" defTabSz="711200" eaLnBrk="1" fontAlgn="auto" latinLnBrk="0" hangingPunct="1">
                <a:lnSpc>
                  <a:spcPct val="90000"/>
                </a:lnSpc>
                <a:spcBef>
                  <a:spcPct val="0"/>
                </a:spcBef>
                <a:spcAft>
                  <a:spcPct val="35000"/>
                </a:spcAft>
                <a:buClrTx/>
                <a:buSzTx/>
                <a:buFontTx/>
                <a:tabLst/>
                <a:defRPr/>
              </a:pPr>
              <a:r>
                <a:rPr lang="ru-RU" sz="1800" b="1" dirty="0" smtClean="0">
                  <a:solidFill>
                    <a:srgbClr val="002060"/>
                  </a:solidFill>
                </a:rPr>
                <a:t>Государственные санитарно-эпидемиологические правила и нормативы:</a:t>
              </a:r>
            </a:p>
            <a:p>
              <a:pPr lvl="1" defTabSz="711200" fontAlgn="auto">
                <a:lnSpc>
                  <a:spcPct val="90000"/>
                </a:lnSpc>
                <a:spcAft>
                  <a:spcPct val="35000"/>
                </a:spcAft>
                <a:buFontTx/>
                <a:buChar char="-"/>
                <a:defRPr/>
              </a:pPr>
              <a:r>
                <a:rPr lang="ru-RU" sz="1600" b="1" kern="1200" dirty="0" smtClean="0">
                  <a:solidFill>
                    <a:srgbClr val="002060"/>
                  </a:solidFill>
                </a:rPr>
                <a:t> Санитарные правила и нормы</a:t>
              </a:r>
            </a:p>
            <a:p>
              <a:pPr lvl="1" defTabSz="711200" fontAlgn="auto">
                <a:lnSpc>
                  <a:spcPct val="90000"/>
                </a:lnSpc>
                <a:spcAft>
                  <a:spcPct val="35000"/>
                </a:spcAft>
                <a:buFontTx/>
                <a:buChar char="-"/>
                <a:defRPr/>
              </a:pPr>
              <a:r>
                <a:rPr lang="ru-RU" sz="1600" b="1" dirty="0" smtClean="0">
                  <a:solidFill>
                    <a:srgbClr val="002060"/>
                  </a:solidFill>
                </a:rPr>
                <a:t> Санитарные нормы</a:t>
              </a:r>
            </a:p>
            <a:p>
              <a:pPr lvl="1" defTabSz="711200" fontAlgn="auto">
                <a:lnSpc>
                  <a:spcPct val="90000"/>
                </a:lnSpc>
                <a:spcAft>
                  <a:spcPct val="35000"/>
                </a:spcAft>
                <a:buFontTx/>
                <a:buChar char="-"/>
                <a:defRPr/>
              </a:pPr>
              <a:r>
                <a:rPr lang="ru-RU" sz="1600" b="1" dirty="0" smtClean="0">
                  <a:solidFill>
                    <a:srgbClr val="002060"/>
                  </a:solidFill>
                </a:rPr>
                <a:t> Санитарные правила</a:t>
              </a:r>
            </a:p>
            <a:p>
              <a:pPr lvl="1" defTabSz="711200" fontAlgn="auto">
                <a:lnSpc>
                  <a:spcPct val="90000"/>
                </a:lnSpc>
                <a:spcAft>
                  <a:spcPct val="35000"/>
                </a:spcAft>
                <a:buFontTx/>
                <a:buChar char="-"/>
                <a:defRPr/>
              </a:pPr>
              <a:r>
                <a:rPr lang="ru-RU" sz="1600" b="1" dirty="0" smtClean="0">
                  <a:solidFill>
                    <a:srgbClr val="002060"/>
                  </a:solidFill>
                </a:rPr>
                <a:t> Гигиенические нормативы</a:t>
              </a:r>
              <a:endParaRPr lang="ru-RU" sz="1600" dirty="0" smtClean="0"/>
            </a:p>
            <a:p>
              <a:pPr lvl="1" defTabSz="711200" fontAlgn="auto">
                <a:lnSpc>
                  <a:spcPct val="90000"/>
                </a:lnSpc>
                <a:spcAft>
                  <a:spcPct val="35000"/>
                </a:spcAft>
                <a:buFontTx/>
                <a:buChar char="-"/>
                <a:defRPr/>
              </a:pPr>
              <a:endParaRPr lang="ru-RU" sz="1400" dirty="0" smtClean="0"/>
            </a:p>
            <a:p>
              <a:pPr lvl="1" defTabSz="711200" fontAlgn="auto">
                <a:lnSpc>
                  <a:spcPct val="90000"/>
                </a:lnSpc>
                <a:spcAft>
                  <a:spcPct val="35000"/>
                </a:spcAft>
                <a:buFontTx/>
                <a:buChar char="-"/>
                <a:defRPr/>
              </a:pPr>
              <a:endParaRPr lang="ru-RU" sz="1400" b="1" kern="1200" dirty="0">
                <a:solidFill>
                  <a:srgbClr val="002060"/>
                </a:solidFill>
              </a:endParaRPr>
            </a:p>
          </p:txBody>
        </p:sp>
      </p:grpSp>
      <p:sp>
        <p:nvSpPr>
          <p:cNvPr id="3076" name="Прямоугольник 3"/>
          <p:cNvSpPr>
            <a:spLocks noChangeArrowheads="1"/>
          </p:cNvSpPr>
          <p:nvPr/>
        </p:nvSpPr>
        <p:spPr bwMode="auto">
          <a:xfrm>
            <a:off x="648865" y="114301"/>
            <a:ext cx="78488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000" b="1" dirty="0">
                <a:solidFill>
                  <a:srgbClr val="2F5897"/>
                </a:solidFill>
                <a:effectLst>
                  <a:outerShdw blurRad="38100" dist="38100" dir="2700000" algn="tl">
                    <a:srgbClr val="000000">
                      <a:alpha val="43137"/>
                    </a:srgbClr>
                  </a:outerShdw>
                </a:effectLst>
                <a:latin typeface="Palatino Linotype"/>
                <a:cs typeface="+mn-cs"/>
              </a:rPr>
              <a:t>Система нормативных правовых актов, содержащих государственные нормативные требования охраны </a:t>
            </a:r>
            <a:r>
              <a:rPr lang="ru-RU" altLang="ru-RU" sz="2000" b="1" dirty="0" smtClean="0">
                <a:solidFill>
                  <a:srgbClr val="2F5897"/>
                </a:solidFill>
                <a:effectLst>
                  <a:outerShdw blurRad="38100" dist="38100" dir="2700000" algn="tl">
                    <a:srgbClr val="000000">
                      <a:alpha val="43137"/>
                    </a:srgbClr>
                  </a:outerShdw>
                </a:effectLst>
                <a:latin typeface="Palatino Linotype"/>
                <a:cs typeface="+mn-cs"/>
              </a:rPr>
              <a:t>труда (постановление Правительства РФ от 27.12.2010  № 1160)</a:t>
            </a:r>
            <a:endParaRPr lang="ru-RU" altLang="ru-RU" sz="2000" b="1" dirty="0">
              <a:solidFill>
                <a:srgbClr val="2F5897"/>
              </a:solidFill>
              <a:effectLst>
                <a:outerShdw blurRad="38100" dist="38100" dir="2700000" algn="tl">
                  <a:srgbClr val="000000">
                    <a:alpha val="43137"/>
                  </a:srgbClr>
                </a:outerShdw>
              </a:effectLst>
              <a:latin typeface="Palatino Linotype"/>
              <a:cs typeface="+mn-cs"/>
            </a:endParaRPr>
          </a:p>
        </p:txBody>
      </p:sp>
      <p:sp>
        <p:nvSpPr>
          <p:cNvPr id="6" name="Прямоугольник 5"/>
          <p:cNvSpPr/>
          <p:nvPr/>
        </p:nvSpPr>
        <p:spPr>
          <a:xfrm>
            <a:off x="647563" y="5877272"/>
            <a:ext cx="8316925" cy="830997"/>
          </a:xfrm>
          <a:prstGeom prst="rect">
            <a:avLst/>
          </a:prstGeom>
        </p:spPr>
        <p:txBody>
          <a:bodyPr wrap="square">
            <a:spAutoFit/>
          </a:bodyPr>
          <a:lstStyle/>
          <a:p>
            <a:pPr indent="266700"/>
            <a:r>
              <a:rPr lang="ru-RU" sz="1600" b="1" dirty="0">
                <a:solidFill>
                  <a:schemeClr val="tx1"/>
                </a:solidFill>
                <a:latin typeface="+mn-lt"/>
              </a:rPr>
              <a:t>НПА по охране труда может </a:t>
            </a:r>
            <a:r>
              <a:rPr lang="ru-RU" sz="1600" b="1" dirty="0" smtClean="0">
                <a:solidFill>
                  <a:schemeClr val="tx1"/>
                </a:solidFill>
                <a:latin typeface="+mn-lt"/>
              </a:rPr>
              <a:t>издавать только </a:t>
            </a:r>
            <a:r>
              <a:rPr lang="ru-RU" sz="1600" b="1" dirty="0">
                <a:solidFill>
                  <a:schemeClr val="tx1"/>
                </a:solidFill>
                <a:latin typeface="+mn-lt"/>
              </a:rPr>
              <a:t>Минтруд РФ после рассмотрения проектов указанных актов на заседании Российской трехсторонней комиссии по регулированию социально-трудовых отношений.</a:t>
            </a:r>
          </a:p>
        </p:txBody>
      </p:sp>
    </p:spTree>
    <p:extLst>
      <p:ext uri="{BB962C8B-B14F-4D97-AF65-F5344CB8AC3E}">
        <p14:creationId xmlns:p14="http://schemas.microsoft.com/office/powerpoint/2010/main" val="363051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Рисунок 7" descr="Dlya_obucheniya_ob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87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Прямоугольник 1"/>
          <p:cNvSpPr>
            <a:spLocks noChangeArrowheads="1"/>
          </p:cNvSpPr>
          <p:nvPr/>
        </p:nvSpPr>
        <p:spPr bwMode="auto">
          <a:xfrm>
            <a:off x="252412" y="1700808"/>
            <a:ext cx="85693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cs typeface="Arial" charset="0"/>
              </a:defRPr>
            </a:lvl1pPr>
            <a:lvl2pPr marL="742950" indent="-285750" eaLnBrk="0" hangingPunct="0">
              <a:defRPr kumimoji="1">
                <a:solidFill>
                  <a:schemeClr val="tx1"/>
                </a:solidFill>
                <a:latin typeface="Arial" charset="0"/>
                <a:cs typeface="Arial" charset="0"/>
              </a:defRPr>
            </a:lvl2pPr>
            <a:lvl3pPr marL="1143000" indent="-228600" eaLnBrk="0" hangingPunct="0">
              <a:defRPr kumimoji="1">
                <a:solidFill>
                  <a:schemeClr val="tx1"/>
                </a:solidFill>
                <a:latin typeface="Arial" charset="0"/>
                <a:cs typeface="Arial" charset="0"/>
              </a:defRPr>
            </a:lvl3pPr>
            <a:lvl4pPr marL="1600200" indent="-228600" eaLnBrk="0" hangingPunct="0">
              <a:defRPr kumimoji="1">
                <a:solidFill>
                  <a:schemeClr val="tx1"/>
                </a:solidFill>
                <a:latin typeface="Arial" charset="0"/>
                <a:cs typeface="Arial" charset="0"/>
              </a:defRPr>
            </a:lvl4pPr>
            <a:lvl5pPr marL="2057400" indent="-228600" eaLnBrk="0" hangingPunct="0">
              <a:defRPr kumimoji="1">
                <a:solidFill>
                  <a:schemeClr val="tx1"/>
                </a:solidFill>
                <a:latin typeface="Arial" charset="0"/>
                <a:cs typeface="Arial" charset="0"/>
              </a:defRPr>
            </a:lvl5pPr>
            <a:lvl6pPr marL="2514600" indent="-228600" defTabSz="457200" eaLnBrk="0" fontAlgn="base" hangingPunct="0">
              <a:spcBef>
                <a:spcPct val="0"/>
              </a:spcBef>
              <a:spcAft>
                <a:spcPct val="0"/>
              </a:spcAft>
              <a:defRPr kumimoji="1">
                <a:solidFill>
                  <a:schemeClr val="tx1"/>
                </a:solidFill>
                <a:latin typeface="Arial" charset="0"/>
                <a:cs typeface="Arial" charset="0"/>
              </a:defRPr>
            </a:lvl6pPr>
            <a:lvl7pPr marL="2971800" indent="-228600" defTabSz="457200" eaLnBrk="0" fontAlgn="base" hangingPunct="0">
              <a:spcBef>
                <a:spcPct val="0"/>
              </a:spcBef>
              <a:spcAft>
                <a:spcPct val="0"/>
              </a:spcAft>
              <a:defRPr kumimoji="1">
                <a:solidFill>
                  <a:schemeClr val="tx1"/>
                </a:solidFill>
                <a:latin typeface="Arial" charset="0"/>
                <a:cs typeface="Arial" charset="0"/>
              </a:defRPr>
            </a:lvl7pPr>
            <a:lvl8pPr marL="3429000" indent="-228600" defTabSz="457200" eaLnBrk="0" fontAlgn="base" hangingPunct="0">
              <a:spcBef>
                <a:spcPct val="0"/>
              </a:spcBef>
              <a:spcAft>
                <a:spcPct val="0"/>
              </a:spcAft>
              <a:defRPr kumimoji="1">
                <a:solidFill>
                  <a:schemeClr val="tx1"/>
                </a:solidFill>
                <a:latin typeface="Arial" charset="0"/>
                <a:cs typeface="Arial" charset="0"/>
              </a:defRPr>
            </a:lvl8pPr>
            <a:lvl9pPr marL="3886200" indent="-228600" defTabSz="457200" eaLnBrk="0" fontAlgn="base" hangingPunct="0">
              <a:spcBef>
                <a:spcPct val="0"/>
              </a:spcBef>
              <a:spcAft>
                <a:spcPct val="0"/>
              </a:spcAft>
              <a:defRPr kumimoji="1">
                <a:solidFill>
                  <a:schemeClr val="tx1"/>
                </a:solidFill>
                <a:latin typeface="Arial" charset="0"/>
                <a:cs typeface="Arial" charset="0"/>
              </a:defRPr>
            </a:lvl9pPr>
          </a:lstStyle>
          <a:p>
            <a:pPr algn="ctr" eaLnBrk="1" hangingPunct="1">
              <a:spcAft>
                <a:spcPts val="1800"/>
              </a:spcAft>
            </a:pPr>
            <a:r>
              <a:rPr lang="ru-RU" altLang="ru-RU" sz="3200" b="1" dirty="0" smtClean="0">
                <a:solidFill>
                  <a:srgbClr val="FFFFFF"/>
                </a:solidFill>
              </a:rPr>
              <a:t>Обязанности и ответственность работодателя и работников по соблюдению требований охраны труда и трудового распорядка</a:t>
            </a:r>
            <a:endParaRPr kumimoji="0" lang="ru-RU" altLang="ru-RU" sz="3200" b="1" dirty="0">
              <a:solidFill>
                <a:srgbClr val="FFFFFF"/>
              </a:solidFill>
            </a:endParaRPr>
          </a:p>
        </p:txBody>
      </p:sp>
    </p:spTree>
    <p:extLst>
      <p:ext uri="{BB962C8B-B14F-4D97-AF65-F5344CB8AC3E}">
        <p14:creationId xmlns:p14="http://schemas.microsoft.com/office/powerpoint/2010/main" val="3989783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Grp="1" noChangeArrowheads="1"/>
          </p:cNvSpPr>
          <p:nvPr>
            <p:ph type="title"/>
          </p:nvPr>
        </p:nvSpPr>
        <p:spPr>
          <a:xfrm>
            <a:off x="935596" y="263299"/>
            <a:ext cx="7966248" cy="537409"/>
          </a:xfrm>
        </p:spPr>
        <p:txBody>
          <a:bodyPr lIns="0" tIns="0" rIns="0" bIns="0"/>
          <a:lstStyle/>
          <a:p>
            <a:pPr algn="ctr" eaLnBrk="1" hangingPunct="1"/>
            <a:r>
              <a:rPr lang="ru-RU" sz="2000" b="1" dirty="0" smtClean="0">
                <a:solidFill>
                  <a:schemeClr val="bg1"/>
                </a:solidFill>
                <a:latin typeface="+mn-lt"/>
                <a:cs typeface="Tahoma" pitchFamily="34" charset="0"/>
              </a:rPr>
              <a:t>Обязанности работодателя по обеспечению безопасных условий  и охраны труда</a:t>
            </a:r>
          </a:p>
        </p:txBody>
      </p:sp>
      <p:sp>
        <p:nvSpPr>
          <p:cNvPr id="31" name="Номер слайда 1"/>
          <p:cNvSpPr txBox="1">
            <a:spLocks/>
          </p:cNvSpPr>
          <p:nvPr/>
        </p:nvSpPr>
        <p:spPr bwMode="auto">
          <a:xfrm>
            <a:off x="6768244" y="226787"/>
            <a:ext cx="2133600" cy="476250"/>
          </a:xfrm>
          <a:prstGeom prst="rect">
            <a:avLst/>
          </a:prstGeom>
          <a:noFill/>
          <a:ln w="9525">
            <a:noFill/>
            <a:miter lim="800000"/>
            <a:headEnd/>
            <a:tailEnd/>
          </a:ln>
        </p:spPr>
        <p:txBody>
          <a:bodyPr lIns="91434" tIns="45717" rIns="91434" bIns="45717" anchor="ctr"/>
          <a:lstStyle/>
          <a:p>
            <a:pPr algn="r"/>
            <a:fld id="{5C365D71-A692-4B4F-98BE-C18E79093CF0}" type="slidenum">
              <a:rPr kumimoji="0" lang="en-US" sz="1800">
                <a:solidFill>
                  <a:srgbClr val="6F91C2"/>
                </a:solidFill>
              </a:rPr>
              <a:pPr algn="r"/>
              <a:t>8</a:t>
            </a:fld>
            <a:endParaRPr kumimoji="0" lang="en-US" sz="1800" dirty="0">
              <a:solidFill>
                <a:srgbClr val="6F91C2"/>
              </a:solidFill>
            </a:endParaRPr>
          </a:p>
        </p:txBody>
      </p:sp>
      <p:sp>
        <p:nvSpPr>
          <p:cNvPr id="8" name="Прямоугольник 7"/>
          <p:cNvSpPr/>
          <p:nvPr/>
        </p:nvSpPr>
        <p:spPr>
          <a:xfrm>
            <a:off x="1183014" y="1023614"/>
            <a:ext cx="3579192" cy="683424"/>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обеспечение безопасности </a:t>
            </a:r>
            <a:r>
              <a:rPr lang="ru-RU" b="1" dirty="0">
                <a:solidFill>
                  <a:srgbClr val="002060"/>
                </a:solidFill>
              </a:rPr>
              <a:t>работников при эксплуатации зданий, сооружений, оборудования, осуществлении технологических </a:t>
            </a:r>
            <a:r>
              <a:rPr lang="ru-RU" b="1" dirty="0" smtClean="0">
                <a:solidFill>
                  <a:srgbClr val="002060"/>
                </a:solidFill>
              </a:rPr>
              <a:t>процессов</a:t>
            </a:r>
            <a:endParaRPr lang="ru-RU" b="1" dirty="0">
              <a:solidFill>
                <a:srgbClr val="002060"/>
              </a:solidFill>
            </a:endParaRPr>
          </a:p>
        </p:txBody>
      </p:sp>
      <p:sp>
        <p:nvSpPr>
          <p:cNvPr id="9" name="Прямоугольник 8"/>
          <p:cNvSpPr/>
          <p:nvPr/>
        </p:nvSpPr>
        <p:spPr>
          <a:xfrm>
            <a:off x="1172457" y="1767289"/>
            <a:ext cx="3579192" cy="504056"/>
          </a:xfrm>
          <a:prstGeom prst="rect">
            <a:avLst/>
          </a:prstGeom>
          <a:solidFill>
            <a:schemeClr val="bg1"/>
          </a:solidFill>
          <a:ln w="28575">
            <a:solidFill>
              <a:srgbClr val="FF4F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2060"/>
                </a:solidFill>
              </a:rPr>
              <a:t>создание и функционирование системы управления охраной труда</a:t>
            </a:r>
            <a:endParaRPr lang="ru-RU" sz="1100" b="1" dirty="0">
              <a:solidFill>
                <a:srgbClr val="002060"/>
              </a:solidFill>
            </a:endParaRPr>
          </a:p>
        </p:txBody>
      </p:sp>
      <p:sp>
        <p:nvSpPr>
          <p:cNvPr id="10" name="Прямоугольник 9"/>
          <p:cNvSpPr/>
          <p:nvPr/>
        </p:nvSpPr>
        <p:spPr>
          <a:xfrm>
            <a:off x="1182590" y="2324338"/>
            <a:ext cx="3579192" cy="468052"/>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обеспечение работников средствами </a:t>
            </a:r>
            <a:r>
              <a:rPr lang="ru-RU" b="1" dirty="0">
                <a:solidFill>
                  <a:srgbClr val="002060"/>
                </a:solidFill>
              </a:rPr>
              <a:t>индивидуальной</a:t>
            </a:r>
            <a:r>
              <a:rPr lang="ru-RU" b="1" dirty="0" smtClean="0">
                <a:solidFill>
                  <a:srgbClr val="002060"/>
                </a:solidFill>
              </a:rPr>
              <a:t> защиты</a:t>
            </a:r>
            <a:endParaRPr lang="ru-RU" dirty="0">
              <a:solidFill>
                <a:srgbClr val="002060"/>
              </a:solidFill>
            </a:endParaRPr>
          </a:p>
        </p:txBody>
      </p:sp>
      <p:sp>
        <p:nvSpPr>
          <p:cNvPr id="11" name="Прямоугольник 10"/>
          <p:cNvSpPr/>
          <p:nvPr/>
        </p:nvSpPr>
        <p:spPr>
          <a:xfrm>
            <a:off x="123823" y="4545124"/>
            <a:ext cx="4623645" cy="596636"/>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организация проведения обязательных  </a:t>
            </a:r>
            <a:r>
              <a:rPr lang="ru-RU" b="1" dirty="0">
                <a:solidFill>
                  <a:srgbClr val="002060"/>
                </a:solidFill>
              </a:rPr>
              <a:t>предварительных и периодических медицинских </a:t>
            </a:r>
            <a:r>
              <a:rPr lang="ru-RU" b="1" dirty="0" smtClean="0">
                <a:solidFill>
                  <a:srgbClr val="002060"/>
                </a:solidFill>
              </a:rPr>
              <a:t>осмотров, психиатрических освидетельствований</a:t>
            </a:r>
            <a:endParaRPr lang="ru-RU" b="1" dirty="0">
              <a:solidFill>
                <a:srgbClr val="002060"/>
              </a:solidFill>
            </a:endParaRPr>
          </a:p>
        </p:txBody>
      </p:sp>
      <p:sp>
        <p:nvSpPr>
          <p:cNvPr id="12" name="Прямоугольник 11"/>
          <p:cNvSpPr/>
          <p:nvPr/>
        </p:nvSpPr>
        <p:spPr>
          <a:xfrm>
            <a:off x="4860829" y="1767289"/>
            <a:ext cx="4211671" cy="481491"/>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информирование </a:t>
            </a:r>
            <a:r>
              <a:rPr lang="ru-RU" b="1" dirty="0">
                <a:solidFill>
                  <a:srgbClr val="002060"/>
                </a:solidFill>
              </a:rPr>
              <a:t>работников об условиях и охране труда на рабочих местах</a:t>
            </a:r>
          </a:p>
        </p:txBody>
      </p:sp>
      <p:sp>
        <p:nvSpPr>
          <p:cNvPr id="13" name="Прямоугольник 12"/>
          <p:cNvSpPr/>
          <p:nvPr/>
        </p:nvSpPr>
        <p:spPr>
          <a:xfrm>
            <a:off x="4935334" y="6034203"/>
            <a:ext cx="4095793" cy="529892"/>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2060"/>
                </a:solidFill>
              </a:rPr>
              <a:t>режим труда и отдыха работников </a:t>
            </a:r>
            <a:endParaRPr lang="ru-RU" sz="1100" b="1" dirty="0">
              <a:solidFill>
                <a:srgbClr val="002060"/>
              </a:solidFill>
            </a:endParaRPr>
          </a:p>
        </p:txBody>
      </p:sp>
      <p:sp>
        <p:nvSpPr>
          <p:cNvPr id="14" name="Прямоугольник 13"/>
          <p:cNvSpPr/>
          <p:nvPr/>
        </p:nvSpPr>
        <p:spPr>
          <a:xfrm>
            <a:off x="1184716" y="2906346"/>
            <a:ext cx="3566933" cy="558062"/>
          </a:xfrm>
          <a:prstGeom prst="rect">
            <a:avLst/>
          </a:prstGeom>
          <a:solidFill>
            <a:schemeClr val="bg1"/>
          </a:solidFill>
          <a:ln w="28575">
            <a:solidFill>
              <a:srgbClr val="FF4F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2060"/>
                </a:solidFill>
              </a:rPr>
              <a:t>проведение специальной оценки </a:t>
            </a:r>
            <a:r>
              <a:rPr lang="ru-RU" b="1" dirty="0" smtClean="0">
                <a:solidFill>
                  <a:srgbClr val="002060"/>
                </a:solidFill>
              </a:rPr>
              <a:t/>
            </a:r>
            <a:br>
              <a:rPr lang="ru-RU" b="1" dirty="0" smtClean="0">
                <a:solidFill>
                  <a:srgbClr val="002060"/>
                </a:solidFill>
              </a:rPr>
            </a:br>
            <a:r>
              <a:rPr lang="ru-RU" b="1" dirty="0" smtClean="0">
                <a:solidFill>
                  <a:srgbClr val="002060"/>
                </a:solidFill>
              </a:rPr>
              <a:t>условий </a:t>
            </a:r>
            <a:r>
              <a:rPr lang="ru-RU" b="1" dirty="0">
                <a:solidFill>
                  <a:srgbClr val="002060"/>
                </a:solidFill>
              </a:rPr>
              <a:t>труда</a:t>
            </a:r>
            <a:endParaRPr lang="ru-RU" sz="1100" b="1" dirty="0">
              <a:solidFill>
                <a:srgbClr val="00206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61" y="1767289"/>
            <a:ext cx="995780" cy="150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8561" y="1180660"/>
            <a:ext cx="1044453" cy="369332"/>
          </a:xfrm>
          <a:prstGeom prst="rect">
            <a:avLst/>
          </a:prstGeom>
        </p:spPr>
        <p:txBody>
          <a:bodyPr wrap="none">
            <a:spAutoFit/>
          </a:bodyPr>
          <a:lstStyle/>
          <a:p>
            <a:r>
              <a:rPr lang="ru-RU" sz="1800" b="1" dirty="0" smtClean="0">
                <a:solidFill>
                  <a:srgbClr val="002060"/>
                </a:solidFill>
              </a:rPr>
              <a:t>Ст. </a:t>
            </a:r>
            <a:r>
              <a:rPr lang="ru-RU" sz="1800" b="1" dirty="0">
                <a:solidFill>
                  <a:srgbClr val="002060"/>
                </a:solidFill>
              </a:rPr>
              <a:t>212</a:t>
            </a:r>
            <a:r>
              <a:rPr lang="ru-RU" dirty="0"/>
              <a:t>. </a:t>
            </a:r>
          </a:p>
        </p:txBody>
      </p:sp>
      <p:sp>
        <p:nvSpPr>
          <p:cNvPr id="5" name="Прямоугольник 4"/>
          <p:cNvSpPr/>
          <p:nvPr/>
        </p:nvSpPr>
        <p:spPr>
          <a:xfrm>
            <a:off x="138560" y="3592899"/>
            <a:ext cx="4608907" cy="880217"/>
          </a:xfrm>
          <a:prstGeom prst="rect">
            <a:avLst/>
          </a:prstGeom>
          <a:solidFill>
            <a:schemeClr val="bg1"/>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2060"/>
                </a:solidFill>
              </a:rPr>
              <a:t>обучение безопасным методам и приемам выполнения работ и оказанию первой </a:t>
            </a:r>
            <a:r>
              <a:rPr lang="ru-RU" b="1" dirty="0" smtClean="0">
                <a:solidFill>
                  <a:srgbClr val="002060"/>
                </a:solidFill>
              </a:rPr>
              <a:t>помощи, </a:t>
            </a:r>
            <a:r>
              <a:rPr lang="ru-RU" b="1" dirty="0">
                <a:solidFill>
                  <a:srgbClr val="002060"/>
                </a:solidFill>
              </a:rPr>
              <a:t>проведение инструктажа по охране труда, стажировки на рабочем месте и проверки знания требований охраны труда</a:t>
            </a:r>
          </a:p>
        </p:txBody>
      </p:sp>
      <p:sp>
        <p:nvSpPr>
          <p:cNvPr id="15" name="Прямоугольник 14"/>
          <p:cNvSpPr/>
          <p:nvPr/>
        </p:nvSpPr>
        <p:spPr>
          <a:xfrm>
            <a:off x="4893962" y="1023614"/>
            <a:ext cx="4178538" cy="683424"/>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обеспечение </a:t>
            </a:r>
            <a:r>
              <a:rPr lang="ru-RU" b="1" dirty="0">
                <a:solidFill>
                  <a:srgbClr val="002060"/>
                </a:solidFill>
              </a:rPr>
              <a:t>соответствующих требованиям  охраны труда условий труда на рабочих местах, </a:t>
            </a:r>
            <a:r>
              <a:rPr lang="ru-RU" b="1" dirty="0" smtClean="0">
                <a:solidFill>
                  <a:srgbClr val="002060"/>
                </a:solidFill>
              </a:rPr>
              <a:t>организация </a:t>
            </a:r>
            <a:r>
              <a:rPr lang="ru-RU" b="1" dirty="0">
                <a:solidFill>
                  <a:srgbClr val="002060"/>
                </a:solidFill>
              </a:rPr>
              <a:t>контроля за состоянием условий </a:t>
            </a:r>
            <a:r>
              <a:rPr lang="ru-RU" b="1" dirty="0" smtClean="0">
                <a:solidFill>
                  <a:srgbClr val="002060"/>
                </a:solidFill>
              </a:rPr>
              <a:t>труда</a:t>
            </a:r>
            <a:r>
              <a:rPr lang="ru-RU" dirty="0" smtClean="0">
                <a:solidFill>
                  <a:srgbClr val="002060"/>
                </a:solidFill>
              </a:rPr>
              <a:t> </a:t>
            </a:r>
            <a:endParaRPr lang="ru-RU" dirty="0">
              <a:solidFill>
                <a:srgbClr val="002060"/>
              </a:solidFill>
            </a:endParaRPr>
          </a:p>
        </p:txBody>
      </p:sp>
      <p:sp>
        <p:nvSpPr>
          <p:cNvPr id="17" name="Прямоугольник 16"/>
          <p:cNvSpPr/>
          <p:nvPr/>
        </p:nvSpPr>
        <p:spPr>
          <a:xfrm>
            <a:off x="4869712" y="2343282"/>
            <a:ext cx="4202787" cy="468052"/>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расследование </a:t>
            </a:r>
            <a:r>
              <a:rPr lang="ru-RU" b="1" dirty="0">
                <a:solidFill>
                  <a:srgbClr val="002060"/>
                </a:solidFill>
              </a:rPr>
              <a:t>и учет несчастных случаев и профзаболеваний</a:t>
            </a:r>
          </a:p>
        </p:txBody>
      </p:sp>
      <p:sp>
        <p:nvSpPr>
          <p:cNvPr id="18" name="Прямоугольник 17"/>
          <p:cNvSpPr/>
          <p:nvPr/>
        </p:nvSpPr>
        <p:spPr>
          <a:xfrm>
            <a:off x="4890040" y="5257636"/>
            <a:ext cx="4128329" cy="704913"/>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санитарно-бытовое </a:t>
            </a:r>
            <a:r>
              <a:rPr lang="ru-RU" b="1" dirty="0">
                <a:solidFill>
                  <a:srgbClr val="002060"/>
                </a:solidFill>
              </a:rPr>
              <a:t>и лечебно-профилактическое обслуживание работников</a:t>
            </a:r>
          </a:p>
        </p:txBody>
      </p:sp>
      <p:sp>
        <p:nvSpPr>
          <p:cNvPr id="19" name="Прямоугольник 18"/>
          <p:cNvSpPr/>
          <p:nvPr/>
        </p:nvSpPr>
        <p:spPr>
          <a:xfrm>
            <a:off x="128807" y="6034204"/>
            <a:ext cx="4618661" cy="529891"/>
          </a:xfrm>
          <a:prstGeom prst="rect">
            <a:avLst/>
          </a:prstGeom>
          <a:solidFill>
            <a:schemeClr val="bg1"/>
          </a:solidFill>
          <a:ln w="28575">
            <a:solidFill>
              <a:srgbClr val="FF4F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2060"/>
                </a:solidFill>
              </a:rPr>
              <a:t>разработка </a:t>
            </a:r>
            <a:r>
              <a:rPr lang="ru-RU" b="1" dirty="0">
                <a:solidFill>
                  <a:srgbClr val="002060"/>
                </a:solidFill>
              </a:rPr>
              <a:t>и утверждение правил и инструкций по охране труда</a:t>
            </a:r>
          </a:p>
        </p:txBody>
      </p:sp>
      <p:sp>
        <p:nvSpPr>
          <p:cNvPr id="20" name="Прямоугольник 19"/>
          <p:cNvSpPr/>
          <p:nvPr/>
        </p:nvSpPr>
        <p:spPr>
          <a:xfrm>
            <a:off x="4885097" y="3592899"/>
            <a:ext cx="4146030" cy="1548861"/>
          </a:xfrm>
          <a:prstGeom prst="rect">
            <a:avLst/>
          </a:prstGeom>
          <a:solidFill>
            <a:schemeClr val="bg1"/>
          </a:solidFill>
          <a:ln w="28575">
            <a:solidFill>
              <a:srgbClr val="FF4F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FF0000"/>
                </a:solidFill>
              </a:rPr>
              <a:t>н</a:t>
            </a:r>
            <a:r>
              <a:rPr lang="ru-RU" b="1" dirty="0" smtClean="0">
                <a:solidFill>
                  <a:srgbClr val="FF0000"/>
                </a:solidFill>
              </a:rPr>
              <a:t>едопущение к работе лиц</a:t>
            </a:r>
            <a:r>
              <a:rPr lang="ru-RU" b="1" dirty="0" smtClean="0">
                <a:solidFill>
                  <a:srgbClr val="002060"/>
                </a:solidFill>
              </a:rPr>
              <a:t>, не прошедших в установленном порядке обучение и инструктажи по охране труда, не прошедших обязательный медицинский осмотр, психиатрическое освидетельствование, без средств индивидуальной защиты</a:t>
            </a:r>
            <a:endParaRPr lang="ru-RU" b="1" dirty="0">
              <a:solidFill>
                <a:srgbClr val="002060"/>
              </a:solidFill>
            </a:endParaRPr>
          </a:p>
        </p:txBody>
      </p:sp>
      <p:sp>
        <p:nvSpPr>
          <p:cNvPr id="21" name="Прямоугольник 20"/>
          <p:cNvSpPr/>
          <p:nvPr/>
        </p:nvSpPr>
        <p:spPr>
          <a:xfrm>
            <a:off x="128148" y="5229200"/>
            <a:ext cx="4619320" cy="720080"/>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2060"/>
                </a:solidFill>
              </a:rPr>
              <a:t>предоставление </a:t>
            </a:r>
            <a:r>
              <a:rPr lang="ru-RU" b="1" dirty="0" smtClean="0">
                <a:solidFill>
                  <a:srgbClr val="002060"/>
                </a:solidFill>
              </a:rPr>
              <a:t> беспрепятственного допуска, информации </a:t>
            </a:r>
            <a:r>
              <a:rPr lang="ru-RU" b="1" dirty="0">
                <a:solidFill>
                  <a:srgbClr val="002060"/>
                </a:solidFill>
              </a:rPr>
              <a:t>и документов, необходимых для осуществления </a:t>
            </a:r>
            <a:r>
              <a:rPr lang="ru-RU" b="1" dirty="0" smtClean="0">
                <a:solidFill>
                  <a:srgbClr val="002060"/>
                </a:solidFill>
              </a:rPr>
              <a:t>государственного надзора</a:t>
            </a:r>
            <a:endParaRPr lang="ru-RU" b="1" dirty="0">
              <a:solidFill>
                <a:srgbClr val="002060"/>
              </a:solidFill>
            </a:endParaRPr>
          </a:p>
        </p:txBody>
      </p:sp>
      <p:sp>
        <p:nvSpPr>
          <p:cNvPr id="22" name="Прямоугольник 21"/>
          <p:cNvSpPr/>
          <p:nvPr/>
        </p:nvSpPr>
        <p:spPr>
          <a:xfrm>
            <a:off x="4900927" y="2906346"/>
            <a:ext cx="4156367" cy="558062"/>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a:solidFill>
                  <a:srgbClr val="002060"/>
                </a:solidFill>
              </a:rPr>
              <a:t>обязательное социальное страхование работников от несчастных случаев на производстве и профессиональных заболеваний</a:t>
            </a:r>
          </a:p>
        </p:txBody>
      </p:sp>
    </p:spTree>
    <p:extLst>
      <p:ext uri="{BB962C8B-B14F-4D97-AF65-F5344CB8AC3E}">
        <p14:creationId xmlns:p14="http://schemas.microsoft.com/office/powerpoint/2010/main" val="823374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4"/>
          <p:cNvSpPr>
            <a:spLocks noGrp="1" noChangeArrowheads="1"/>
          </p:cNvSpPr>
          <p:nvPr>
            <p:ph type="title"/>
          </p:nvPr>
        </p:nvSpPr>
        <p:spPr>
          <a:xfrm>
            <a:off x="935596" y="263299"/>
            <a:ext cx="7966248" cy="537409"/>
          </a:xfrm>
        </p:spPr>
        <p:txBody>
          <a:bodyPr lIns="0" tIns="0" rIns="0" bIns="0"/>
          <a:lstStyle/>
          <a:p>
            <a:pPr algn="ctr" eaLnBrk="1" hangingPunct="1"/>
            <a:r>
              <a:rPr lang="ru-RU" sz="2000" b="1" dirty="0" smtClean="0">
                <a:solidFill>
                  <a:schemeClr val="bg1"/>
                </a:solidFill>
                <a:latin typeface="+mn-lt"/>
                <a:cs typeface="Tahoma" pitchFamily="34" charset="0"/>
              </a:rPr>
              <a:t>Обязанности работника в области охраны труда</a:t>
            </a:r>
          </a:p>
        </p:txBody>
      </p:sp>
      <p:sp>
        <p:nvSpPr>
          <p:cNvPr id="31" name="Номер слайда 1"/>
          <p:cNvSpPr txBox="1">
            <a:spLocks/>
          </p:cNvSpPr>
          <p:nvPr/>
        </p:nvSpPr>
        <p:spPr bwMode="auto">
          <a:xfrm>
            <a:off x="6768244" y="226787"/>
            <a:ext cx="2133600" cy="476250"/>
          </a:xfrm>
          <a:prstGeom prst="rect">
            <a:avLst/>
          </a:prstGeom>
          <a:noFill/>
          <a:ln w="9525">
            <a:noFill/>
            <a:miter lim="800000"/>
            <a:headEnd/>
            <a:tailEnd/>
          </a:ln>
        </p:spPr>
        <p:txBody>
          <a:bodyPr lIns="91434" tIns="45717" rIns="91434" bIns="45717" anchor="ctr"/>
          <a:lstStyle/>
          <a:p>
            <a:pPr algn="r"/>
            <a:fld id="{5C365D71-A692-4B4F-98BE-C18E79093CF0}" type="slidenum">
              <a:rPr kumimoji="0" lang="en-US" sz="1800">
                <a:solidFill>
                  <a:srgbClr val="6F91C2"/>
                </a:solidFill>
              </a:rPr>
              <a:pPr algn="r"/>
              <a:t>9</a:t>
            </a:fld>
            <a:endParaRPr kumimoji="0" lang="en-US" sz="1800" dirty="0">
              <a:solidFill>
                <a:srgbClr val="6F91C2"/>
              </a:solidFill>
            </a:endParaRPr>
          </a:p>
        </p:txBody>
      </p:sp>
      <p:sp>
        <p:nvSpPr>
          <p:cNvPr id="6" name="Прямоугольник 5"/>
          <p:cNvSpPr/>
          <p:nvPr/>
        </p:nvSpPr>
        <p:spPr>
          <a:xfrm>
            <a:off x="251231" y="1124744"/>
            <a:ext cx="957464" cy="369332"/>
          </a:xfrm>
          <a:prstGeom prst="rect">
            <a:avLst/>
          </a:prstGeom>
        </p:spPr>
        <p:txBody>
          <a:bodyPr wrap="square">
            <a:spAutoFit/>
          </a:bodyPr>
          <a:lstStyle/>
          <a:p>
            <a:r>
              <a:rPr lang="ru-RU" sz="1800" b="1" dirty="0" smtClean="0">
                <a:solidFill>
                  <a:srgbClr val="002060"/>
                </a:solidFill>
              </a:rPr>
              <a:t>Ст. 214 </a:t>
            </a:r>
            <a:endParaRPr lang="ru-RU" sz="1800" dirty="0">
              <a:solidFill>
                <a:srgbClr val="002060"/>
              </a:solidFill>
            </a:endParaRPr>
          </a:p>
        </p:txBody>
      </p:sp>
      <p:sp>
        <p:nvSpPr>
          <p:cNvPr id="8" name="Прямоугольник 7"/>
          <p:cNvSpPr/>
          <p:nvPr/>
        </p:nvSpPr>
        <p:spPr>
          <a:xfrm>
            <a:off x="1619672" y="1309410"/>
            <a:ext cx="2342773" cy="688722"/>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rgbClr val="002060"/>
                </a:solidFill>
              </a:rPr>
              <a:t>соблюдать требования охраны труда</a:t>
            </a:r>
          </a:p>
        </p:txBody>
      </p:sp>
      <p:sp>
        <p:nvSpPr>
          <p:cNvPr id="10" name="Прямоугольник 9"/>
          <p:cNvSpPr/>
          <p:nvPr/>
        </p:nvSpPr>
        <p:spPr>
          <a:xfrm>
            <a:off x="323528" y="5157192"/>
            <a:ext cx="8613062" cy="1080120"/>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rgbClr val="002060"/>
                </a:solidFill>
              </a:rPr>
              <a:t>проходить обязательные предварительные (при поступлении на работу) и периодические (в течение трудовой деятельности) медицинские осмотры, другие обязательные медицинские осмотры, а также проходить внеочередные медицинские осмотры по направлению работодателя в случаях, предусмотренных настоящим Кодексом и иными федеральными законами</a:t>
            </a:r>
          </a:p>
        </p:txBody>
      </p:sp>
      <p:sp>
        <p:nvSpPr>
          <p:cNvPr id="11" name="Прямоугольник 10"/>
          <p:cNvSpPr/>
          <p:nvPr/>
        </p:nvSpPr>
        <p:spPr>
          <a:xfrm>
            <a:off x="4810991" y="1309410"/>
            <a:ext cx="4090853" cy="688722"/>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rgbClr val="002060"/>
                </a:solidFill>
              </a:rPr>
              <a:t>правильно применять средства индивидуальной и коллективной защиты</a:t>
            </a:r>
          </a:p>
        </p:txBody>
      </p:sp>
      <p:sp>
        <p:nvSpPr>
          <p:cNvPr id="12" name="Прямоугольник 11"/>
          <p:cNvSpPr/>
          <p:nvPr/>
        </p:nvSpPr>
        <p:spPr>
          <a:xfrm>
            <a:off x="1619672" y="2276871"/>
            <a:ext cx="7282172" cy="933197"/>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rgbClr val="002060"/>
                </a:solidFill>
              </a:rPr>
              <a:t>проходить обучение безопасным методам и приемам выполнения работ и оказанию первой помощи пострадавшим на производстве, инструктаж </a:t>
            </a:r>
            <a:r>
              <a:rPr lang="ru-RU" sz="1400" b="1" dirty="0" smtClean="0">
                <a:solidFill>
                  <a:srgbClr val="002060"/>
                </a:solidFill>
              </a:rPr>
              <a:t> по </a:t>
            </a:r>
            <a:r>
              <a:rPr lang="ru-RU" sz="1400" b="1" dirty="0">
                <a:solidFill>
                  <a:srgbClr val="002060"/>
                </a:solidFill>
              </a:rPr>
              <a:t>охране труда, стажировку на рабочем месте, проверку знаний требований охраны труда</a:t>
            </a:r>
          </a:p>
        </p:txBody>
      </p:sp>
      <p:sp>
        <p:nvSpPr>
          <p:cNvPr id="14" name="Прямоугольник 13"/>
          <p:cNvSpPr/>
          <p:nvPr/>
        </p:nvSpPr>
        <p:spPr>
          <a:xfrm>
            <a:off x="323528" y="3609020"/>
            <a:ext cx="8614530" cy="1152128"/>
          </a:xfrm>
          <a:prstGeom prst="rect">
            <a:avLst/>
          </a:prstGeom>
          <a:solidFill>
            <a:schemeClr val="bg1"/>
          </a:solidFill>
          <a:ln w="28575">
            <a:solidFill>
              <a:srgbClr val="55AF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dirty="0">
                <a:solidFill>
                  <a:srgbClr val="002060"/>
                </a:solidFill>
              </a:rPr>
              <a:t>немедленно извещать своего непосредственного или вышестоящего руководителя о любой ситуации, угрожающей жизни и здоровью людей, о каждом несчастном случае, происшедшем на производстве, или об ухудшении состояния своего здоровья, в том числе о проявлении признаков острого профессионального заболевания (</a:t>
            </a:r>
            <a:r>
              <a:rPr lang="ru-RU" sz="1400" b="1" dirty="0" smtClean="0">
                <a:solidFill>
                  <a:srgbClr val="002060"/>
                </a:solidFill>
              </a:rPr>
              <a:t>отравления)</a:t>
            </a:r>
            <a:endParaRPr lang="ru-RU" sz="1400" b="1" dirty="0">
              <a:solidFill>
                <a:srgbClr val="00206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09882"/>
            <a:ext cx="993775"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744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КИОУТ горы син">
  <a:themeElements>
    <a:clrScheme name="Другое 4">
      <a:dk1>
        <a:srgbClr val="666666"/>
      </a:dk1>
      <a:lt1>
        <a:sysClr val="window" lastClr="FFFFFF"/>
      </a:lt1>
      <a:dk2>
        <a:srgbClr val="336699"/>
      </a:dk2>
      <a:lt2>
        <a:srgbClr val="FFFFFF"/>
      </a:lt2>
      <a:accent1>
        <a:srgbClr val="476394"/>
      </a:accent1>
      <a:accent2>
        <a:srgbClr val="6688B6"/>
      </a:accent2>
      <a:accent3>
        <a:srgbClr val="1F9997"/>
      </a:accent3>
      <a:accent4>
        <a:srgbClr val="6B9BC7"/>
      </a:accent4>
      <a:accent5>
        <a:srgbClr val="4E66B2"/>
      </a:accent5>
      <a:accent6>
        <a:srgbClr val="8976AC"/>
      </a:accent6>
      <a:hlink>
        <a:srgbClr val="336699"/>
      </a:hlink>
      <a:folHlink>
        <a:srgbClr val="B34F17"/>
      </a:folHlink>
    </a:clrScheme>
    <a:fontScheme name="Классическая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Тема КИОУТ горы син</Template>
  <TotalTime>14582</TotalTime>
  <Words>2334</Words>
  <Application>Microsoft Office PowerPoint</Application>
  <PresentationFormat>Экран (4:3)</PresentationFormat>
  <Paragraphs>257</Paragraphs>
  <Slides>19</Slides>
  <Notes>15</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Тема КИОУТ горы син</vt:lpstr>
      <vt:lpstr>4_Исполнительная</vt:lpstr>
      <vt:lpstr>Исполнительная</vt:lpstr>
      <vt:lpstr>   ОСНОВЫ ОХРАНЫ ТРУДА </vt:lpstr>
      <vt:lpstr>Презентация PowerPoint</vt:lpstr>
      <vt:lpstr>Правовые основы охраны труда</vt:lpstr>
      <vt:lpstr>Основные направления в области охраны труда</vt:lpstr>
      <vt:lpstr>Государственное регулирование в сфере охраны труда (ст. 210 ТК РФ)</vt:lpstr>
      <vt:lpstr>Презентация PowerPoint</vt:lpstr>
      <vt:lpstr>Презентация PowerPoint</vt:lpstr>
      <vt:lpstr>Обязанности работодателя по обеспечению безопасных условий  и охраны труда</vt:lpstr>
      <vt:lpstr>Обязанности работника в области охраны труда</vt:lpstr>
      <vt:lpstr>Ответственность за нарушение правил охраны труда</vt:lpstr>
      <vt:lpstr>Меры воздействия на работников</vt:lpstr>
      <vt:lpstr>Кодекс Российской Федерации  об административных правонарушениях</vt:lpstr>
      <vt:lpstr>Кодекс Российской Федерации  об административных правонарушениях</vt:lpstr>
      <vt:lpstr>Кодекс Российской Федерации  об административных правонарушениях</vt:lpstr>
      <vt:lpstr>Кодекс Российской Федерации  об административных правонарушениях</vt:lpstr>
      <vt:lpstr>Кодекс Российской Федерации  об административных правонарушениях</vt:lpstr>
      <vt:lpstr>Кодекс Российской Федерации  об административных правонарушениях</vt:lpstr>
      <vt:lpstr>Уголовная ответственность должностных лиц по соблюдению требований законодательства о труде и об охране труда</vt:lpstr>
      <vt:lpstr>Презентация PowerPoint</vt:lpstr>
    </vt:vector>
  </TitlesOfParts>
  <Company>Труд-Эксперт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Системный подход улучшений условий труда</dc:title>
  <dc:creator>Shatalina</dc:creator>
  <cp:lastModifiedBy>Fomin</cp:lastModifiedBy>
  <cp:revision>1046</cp:revision>
  <cp:lastPrinted>2014-10-13T12:05:05Z</cp:lastPrinted>
  <dcterms:created xsi:type="dcterms:W3CDTF">2010-02-28T15:04:33Z</dcterms:created>
  <dcterms:modified xsi:type="dcterms:W3CDTF">2017-03-13T13:54:30Z</dcterms:modified>
</cp:coreProperties>
</file>